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42"/>
  </p:notesMasterIdLst>
  <p:handoutMasterIdLst>
    <p:handoutMasterId r:id="rId43"/>
  </p:handoutMasterIdLst>
  <p:sldIdLst>
    <p:sldId id="256" r:id="rId5"/>
    <p:sldId id="729" r:id="rId6"/>
    <p:sldId id="257" r:id="rId7"/>
    <p:sldId id="1031" r:id="rId8"/>
    <p:sldId id="973" r:id="rId9"/>
    <p:sldId id="353" r:id="rId10"/>
    <p:sldId id="1034" r:id="rId11"/>
    <p:sldId id="1033" r:id="rId12"/>
    <p:sldId id="258" r:id="rId13"/>
    <p:sldId id="376" r:id="rId14"/>
    <p:sldId id="301" r:id="rId15"/>
    <p:sldId id="339" r:id="rId16"/>
    <p:sldId id="1038" r:id="rId17"/>
    <p:sldId id="1032" r:id="rId18"/>
    <p:sldId id="1035" r:id="rId19"/>
    <p:sldId id="1036" r:id="rId20"/>
    <p:sldId id="1039" r:id="rId21"/>
    <p:sldId id="1041" r:id="rId22"/>
    <p:sldId id="1044" r:id="rId23"/>
    <p:sldId id="1053" r:id="rId24"/>
    <p:sldId id="1046" r:id="rId25"/>
    <p:sldId id="314" r:id="rId26"/>
    <p:sldId id="327" r:id="rId27"/>
    <p:sldId id="720" r:id="rId28"/>
    <p:sldId id="310" r:id="rId29"/>
    <p:sldId id="335" r:id="rId30"/>
    <p:sldId id="1048" r:id="rId31"/>
    <p:sldId id="276" r:id="rId32"/>
    <p:sldId id="1047" r:id="rId33"/>
    <p:sldId id="1049" r:id="rId34"/>
    <p:sldId id="1050" r:id="rId35"/>
    <p:sldId id="1052" r:id="rId36"/>
    <p:sldId id="1051" r:id="rId37"/>
    <p:sldId id="358" r:id="rId38"/>
    <p:sldId id="789" r:id="rId39"/>
    <p:sldId id="790" r:id="rId40"/>
    <p:sldId id="791" r:id="rId41"/>
  </p:sldIdLst>
  <p:sldSz cx="9144000" cy="6858000" type="screen4x3"/>
  <p:notesSz cx="6808788" cy="99409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5050"/>
    <a:srgbClr val="CC99FF"/>
    <a:srgbClr val="05050F"/>
    <a:srgbClr val="FFCCCC"/>
    <a:srgbClr val="EE4CF2"/>
    <a:srgbClr val="0070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EB2A05C-C9AA-490E-A8D1-F9418AACB506}" v="1" dt="2023-11-29T13:30:08.16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015" autoAdjust="0"/>
    <p:restoredTop sz="65492" autoAdjust="0"/>
  </p:normalViewPr>
  <p:slideViewPr>
    <p:cSldViewPr snapToGrid="0">
      <p:cViewPr varScale="1">
        <p:scale>
          <a:sx n="47" d="100"/>
          <a:sy n="47" d="100"/>
        </p:scale>
        <p:origin x="1740" y="54"/>
      </p:cViewPr>
      <p:guideLst/>
    </p:cSldViewPr>
  </p:slideViewPr>
  <p:outlineViewPr>
    <p:cViewPr>
      <p:scale>
        <a:sx n="33" d="100"/>
        <a:sy n="33" d="100"/>
      </p:scale>
      <p:origin x="0" y="-86304"/>
    </p:cViewPr>
  </p:outlineViewPr>
  <p:notesTextViewPr>
    <p:cViewPr>
      <p:scale>
        <a:sx n="1" d="1"/>
        <a:sy n="1" d="1"/>
      </p:scale>
      <p:origin x="0" y="0"/>
    </p:cViewPr>
  </p:notesTextViewPr>
  <p:sorterViewPr>
    <p:cViewPr varScale="1">
      <p:scale>
        <a:sx n="100" d="100"/>
        <a:sy n="100" d="100"/>
      </p:scale>
      <p:origin x="0" y="-2169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handoutMaster" Target="handoutMasters/handoutMaster1.xml"/><Relationship Id="rId48" Type="http://schemas.microsoft.com/office/2016/11/relationships/changesInfo" Target="changesInfos/changesInfo1.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ude Durnan" userId="62cd460e-13c3-4dbf-ab89-32786c666b87" providerId="ADAL" clId="{BEB2A05C-C9AA-490E-A8D1-F9418AACB506}"/>
    <pc:docChg chg="custSel addSld delSld modSld">
      <pc:chgData name="Jude Durnan" userId="62cd460e-13c3-4dbf-ab89-32786c666b87" providerId="ADAL" clId="{BEB2A05C-C9AA-490E-A8D1-F9418AACB506}" dt="2023-11-29T13:31:38.407" v="64" actId="1076"/>
      <pc:docMkLst>
        <pc:docMk/>
      </pc:docMkLst>
      <pc:sldChg chg="modSp mod">
        <pc:chgData name="Jude Durnan" userId="62cd460e-13c3-4dbf-ab89-32786c666b87" providerId="ADAL" clId="{BEB2A05C-C9AA-490E-A8D1-F9418AACB506}" dt="2023-11-29T13:31:38.407" v="64" actId="1076"/>
        <pc:sldMkLst>
          <pc:docMk/>
          <pc:sldMk cId="3745755194" sldId="256"/>
        </pc:sldMkLst>
        <pc:spChg chg="mod">
          <ac:chgData name="Jude Durnan" userId="62cd460e-13c3-4dbf-ab89-32786c666b87" providerId="ADAL" clId="{BEB2A05C-C9AA-490E-A8D1-F9418AACB506}" dt="2023-11-29T13:31:32.627" v="63" actId="20577"/>
          <ac:spMkLst>
            <pc:docMk/>
            <pc:sldMk cId="3745755194" sldId="256"/>
            <ac:spMk id="3" creationId="{00000000-0000-0000-0000-000000000000}"/>
          </ac:spMkLst>
        </pc:spChg>
        <pc:spChg chg="mod">
          <ac:chgData name="Jude Durnan" userId="62cd460e-13c3-4dbf-ab89-32786c666b87" providerId="ADAL" clId="{BEB2A05C-C9AA-490E-A8D1-F9418AACB506}" dt="2023-11-29T13:31:38.407" v="64" actId="1076"/>
          <ac:spMkLst>
            <pc:docMk/>
            <pc:sldMk cId="3745755194" sldId="256"/>
            <ac:spMk id="4" creationId="{00000000-0000-0000-0000-000000000000}"/>
          </ac:spMkLst>
        </pc:spChg>
      </pc:sldChg>
      <pc:sldChg chg="del">
        <pc:chgData name="Jude Durnan" userId="62cd460e-13c3-4dbf-ab89-32786c666b87" providerId="ADAL" clId="{BEB2A05C-C9AA-490E-A8D1-F9418AACB506}" dt="2023-11-29T13:30:10.495" v="1" actId="47"/>
        <pc:sldMkLst>
          <pc:docMk/>
          <pc:sldMk cId="2704668854" sldId="1045"/>
        </pc:sldMkLst>
      </pc:sldChg>
      <pc:sldChg chg="modSp mod">
        <pc:chgData name="Jude Durnan" userId="62cd460e-13c3-4dbf-ab89-32786c666b87" providerId="ADAL" clId="{BEB2A05C-C9AA-490E-A8D1-F9418AACB506}" dt="2023-11-29T13:31:04.219" v="55" actId="1076"/>
        <pc:sldMkLst>
          <pc:docMk/>
          <pc:sldMk cId="2310768450" sldId="1051"/>
        </pc:sldMkLst>
        <pc:spChg chg="mod">
          <ac:chgData name="Jude Durnan" userId="62cd460e-13c3-4dbf-ab89-32786c666b87" providerId="ADAL" clId="{BEB2A05C-C9AA-490E-A8D1-F9418AACB506}" dt="2023-11-29T13:31:04.219" v="55" actId="1076"/>
          <ac:spMkLst>
            <pc:docMk/>
            <pc:sldMk cId="2310768450" sldId="1051"/>
            <ac:spMk id="3" creationId="{C85D03A5-2FF2-645B-BF11-70371886D884}"/>
          </ac:spMkLst>
        </pc:spChg>
      </pc:sldChg>
      <pc:sldChg chg="add">
        <pc:chgData name="Jude Durnan" userId="62cd460e-13c3-4dbf-ab89-32786c666b87" providerId="ADAL" clId="{BEB2A05C-C9AA-490E-A8D1-F9418AACB506}" dt="2023-11-29T13:30:08.168" v="0"/>
        <pc:sldMkLst>
          <pc:docMk/>
          <pc:sldMk cId="1726809643" sldId="1053"/>
        </pc:sldMkLst>
      </pc:sldChg>
    </pc:docChg>
  </pc:docChgLst>
  <pc:docChgLst>
    <pc:chgData name="Jude Durnan" userId="62cd460e-13c3-4dbf-ab89-32786c666b87" providerId="ADAL" clId="{56B8FC5A-8E4C-4EA2-A052-F7A8E328D9D6}"/>
    <pc:docChg chg="modSld">
      <pc:chgData name="Jude Durnan" userId="62cd460e-13c3-4dbf-ab89-32786c666b87" providerId="ADAL" clId="{56B8FC5A-8E4C-4EA2-A052-F7A8E328D9D6}" dt="2023-10-25T10:48:29.896" v="0" actId="1076"/>
      <pc:docMkLst>
        <pc:docMk/>
      </pc:docMkLst>
      <pc:sldChg chg="modSp mod">
        <pc:chgData name="Jude Durnan" userId="62cd460e-13c3-4dbf-ab89-32786c666b87" providerId="ADAL" clId="{56B8FC5A-8E4C-4EA2-A052-F7A8E328D9D6}" dt="2023-10-25T10:48:29.896" v="0" actId="1076"/>
        <pc:sldMkLst>
          <pc:docMk/>
          <pc:sldMk cId="2673205017" sldId="973"/>
        </pc:sldMkLst>
        <pc:spChg chg="mod">
          <ac:chgData name="Jude Durnan" userId="62cd460e-13c3-4dbf-ab89-32786c666b87" providerId="ADAL" clId="{56B8FC5A-8E4C-4EA2-A052-F7A8E328D9D6}" dt="2023-10-25T10:48:29.896" v="0" actId="1076"/>
          <ac:spMkLst>
            <pc:docMk/>
            <pc:sldMk cId="2673205017" sldId="973"/>
            <ac:spMk id="2" creationId="{53ECE5A2-4884-4347-B8EA-EA402ADB328D}"/>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sz="quarter" idx="1"/>
          </p:nvPr>
        </p:nvSpPr>
        <p:spPr>
          <a:xfrm>
            <a:off x="3856737" y="0"/>
            <a:ext cx="2950475" cy="498773"/>
          </a:xfrm>
          <a:prstGeom prst="rect">
            <a:avLst/>
          </a:prstGeom>
        </p:spPr>
        <p:txBody>
          <a:bodyPr vert="horz" lIns="91440" tIns="45720" rIns="91440" bIns="45720" rtlCol="0"/>
          <a:lstStyle>
            <a:lvl1pPr algn="r">
              <a:defRPr sz="1200"/>
            </a:lvl1pPr>
          </a:lstStyle>
          <a:p>
            <a:fld id="{726E7017-C192-4B79-9858-75EF40A24A3E}" type="datetimeFigureOut">
              <a:rPr lang="en-GB" smtClean="0"/>
              <a:t>29/11/2023</a:t>
            </a:fld>
            <a:endParaRPr lang="en-GB" dirty="0"/>
          </a:p>
        </p:txBody>
      </p:sp>
      <p:sp>
        <p:nvSpPr>
          <p:cNvPr id="4" name="Footer Placeholder 3"/>
          <p:cNvSpPr>
            <a:spLocks noGrp="1"/>
          </p:cNvSpPr>
          <p:nvPr>
            <p:ph type="ftr" sz="quarter" idx="2"/>
          </p:nvPr>
        </p:nvSpPr>
        <p:spPr>
          <a:xfrm>
            <a:off x="0" y="9442154"/>
            <a:ext cx="2950475" cy="498772"/>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p:cNvSpPr>
            <a:spLocks noGrp="1"/>
          </p:cNvSpPr>
          <p:nvPr>
            <p:ph type="sldNum" sz="quarter" idx="3"/>
          </p:nvPr>
        </p:nvSpPr>
        <p:spPr>
          <a:xfrm>
            <a:off x="3856737" y="9442154"/>
            <a:ext cx="2950475" cy="498772"/>
          </a:xfrm>
          <a:prstGeom prst="rect">
            <a:avLst/>
          </a:prstGeom>
        </p:spPr>
        <p:txBody>
          <a:bodyPr vert="horz" lIns="91440" tIns="45720" rIns="91440" bIns="45720" rtlCol="0" anchor="b"/>
          <a:lstStyle>
            <a:lvl1pPr algn="r">
              <a:defRPr sz="1200"/>
            </a:lvl1pPr>
          </a:lstStyle>
          <a:p>
            <a:fld id="{99E598D0-95B5-490F-815E-3CBDE933CC14}" type="slidenum">
              <a:rPr lang="en-GB" smtClean="0"/>
              <a:t>‹#›</a:t>
            </a:fld>
            <a:endParaRPr lang="en-GB" dirty="0"/>
          </a:p>
        </p:txBody>
      </p:sp>
    </p:spTree>
    <p:extLst>
      <p:ext uri="{BB962C8B-B14F-4D97-AF65-F5344CB8AC3E}">
        <p14:creationId xmlns:p14="http://schemas.microsoft.com/office/powerpoint/2010/main" val="32760341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1163" cy="49847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6038" y="0"/>
            <a:ext cx="2951162" cy="498475"/>
          </a:xfrm>
          <a:prstGeom prst="rect">
            <a:avLst/>
          </a:prstGeom>
        </p:spPr>
        <p:txBody>
          <a:bodyPr vert="horz" lIns="91440" tIns="45720" rIns="91440" bIns="45720" rtlCol="0"/>
          <a:lstStyle>
            <a:lvl1pPr algn="r">
              <a:defRPr sz="1200"/>
            </a:lvl1pPr>
          </a:lstStyle>
          <a:p>
            <a:fld id="{C6E67D82-ECBF-4E85-818F-EC2EA0AC2B66}" type="datetimeFigureOut">
              <a:rPr lang="en-GB" smtClean="0"/>
              <a:t>29/11/2023</a:t>
            </a:fld>
            <a:endParaRPr lang="en-GB"/>
          </a:p>
        </p:txBody>
      </p:sp>
      <p:sp>
        <p:nvSpPr>
          <p:cNvPr id="4" name="Slide Image Placeholder 3"/>
          <p:cNvSpPr>
            <a:spLocks noGrp="1" noRot="1" noChangeAspect="1"/>
          </p:cNvSpPr>
          <p:nvPr>
            <p:ph type="sldImg" idx="2"/>
          </p:nvPr>
        </p:nvSpPr>
        <p:spPr>
          <a:xfrm>
            <a:off x="1168400" y="1243013"/>
            <a:ext cx="4471988" cy="33543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1038" y="4784725"/>
            <a:ext cx="5446712" cy="391318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42450"/>
            <a:ext cx="2951163" cy="49847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6038" y="9442450"/>
            <a:ext cx="2951162" cy="498475"/>
          </a:xfrm>
          <a:prstGeom prst="rect">
            <a:avLst/>
          </a:prstGeom>
        </p:spPr>
        <p:txBody>
          <a:bodyPr vert="horz" lIns="91440" tIns="45720" rIns="91440" bIns="45720" rtlCol="0" anchor="b"/>
          <a:lstStyle>
            <a:lvl1pPr algn="r">
              <a:defRPr sz="1200"/>
            </a:lvl1pPr>
          </a:lstStyle>
          <a:p>
            <a:fld id="{B038033C-D10D-475D-BC1D-940011987204}" type="slidenum">
              <a:rPr lang="en-GB" smtClean="0"/>
              <a:t>‹#›</a:t>
            </a:fld>
            <a:endParaRPr lang="en-GB"/>
          </a:p>
        </p:txBody>
      </p:sp>
    </p:spTree>
    <p:extLst>
      <p:ext uri="{BB962C8B-B14F-4D97-AF65-F5344CB8AC3E}">
        <p14:creationId xmlns:p14="http://schemas.microsoft.com/office/powerpoint/2010/main" val="844218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B038033C-D10D-475D-BC1D-940011987204}" type="slidenum">
              <a:rPr lang="en-GB" smtClean="0"/>
              <a:t>1</a:t>
            </a:fld>
            <a:endParaRPr lang="en-GB"/>
          </a:p>
        </p:txBody>
      </p:sp>
    </p:spTree>
    <p:extLst>
      <p:ext uri="{BB962C8B-B14F-4D97-AF65-F5344CB8AC3E}">
        <p14:creationId xmlns:p14="http://schemas.microsoft.com/office/powerpoint/2010/main" val="6113444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43CF11A-E93F-4D3D-B367-63F23DBD9896}" type="slidenum">
              <a:rPr lang="en-GB" smtClean="0"/>
              <a:t>2</a:t>
            </a:fld>
            <a:endParaRPr lang="en-GB"/>
          </a:p>
        </p:txBody>
      </p:sp>
    </p:spTree>
    <p:extLst>
      <p:ext uri="{BB962C8B-B14F-4D97-AF65-F5344CB8AC3E}">
        <p14:creationId xmlns:p14="http://schemas.microsoft.com/office/powerpoint/2010/main" val="17283927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0" dirty="0">
              <a:latin typeface="Century Gothic" panose="020B0502020202020204" pitchFamily="34" charset="0"/>
            </a:endParaRPr>
          </a:p>
        </p:txBody>
      </p:sp>
      <p:sp>
        <p:nvSpPr>
          <p:cNvPr id="4" name="Slide Number Placeholder 3"/>
          <p:cNvSpPr>
            <a:spLocks noGrp="1"/>
          </p:cNvSpPr>
          <p:nvPr>
            <p:ph type="sldNum" sz="quarter" idx="10"/>
          </p:nvPr>
        </p:nvSpPr>
        <p:spPr/>
        <p:txBody>
          <a:bodyPr/>
          <a:lstStyle/>
          <a:p>
            <a:fld id="{B038033C-D10D-475D-BC1D-940011987204}" type="slidenum">
              <a:rPr lang="en-GB" smtClean="0"/>
              <a:t>3</a:t>
            </a:fld>
            <a:endParaRPr lang="en-GB"/>
          </a:p>
        </p:txBody>
      </p:sp>
    </p:spTree>
    <p:extLst>
      <p:ext uri="{BB962C8B-B14F-4D97-AF65-F5344CB8AC3E}">
        <p14:creationId xmlns:p14="http://schemas.microsoft.com/office/powerpoint/2010/main" val="14332355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0" dirty="0">
              <a:latin typeface="Century Gothic" panose="020B0502020202020204" pitchFamily="34" charset="0"/>
            </a:endParaRPr>
          </a:p>
        </p:txBody>
      </p:sp>
      <p:sp>
        <p:nvSpPr>
          <p:cNvPr id="4" name="Slide Number Placeholder 3"/>
          <p:cNvSpPr>
            <a:spLocks noGrp="1"/>
          </p:cNvSpPr>
          <p:nvPr>
            <p:ph type="sldNum" sz="quarter" idx="10"/>
          </p:nvPr>
        </p:nvSpPr>
        <p:spPr/>
        <p:txBody>
          <a:bodyPr/>
          <a:lstStyle/>
          <a:p>
            <a:fld id="{B038033C-D10D-475D-BC1D-940011987204}" type="slidenum">
              <a:rPr lang="en-GB" smtClean="0"/>
              <a:t>4</a:t>
            </a:fld>
            <a:endParaRPr lang="en-GB"/>
          </a:p>
        </p:txBody>
      </p:sp>
    </p:spTree>
    <p:extLst>
      <p:ext uri="{BB962C8B-B14F-4D97-AF65-F5344CB8AC3E}">
        <p14:creationId xmlns:p14="http://schemas.microsoft.com/office/powerpoint/2010/main" val="7597844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ltLang="en-US" b="1" dirty="0">
                <a:latin typeface="Century Gothic" panose="020B0502020202020204" pitchFamily="34" charset="0"/>
              </a:rPr>
              <a:t>How do we support those who are not reading in lower Primary? Robust system of literacy support in place in CEC.</a:t>
            </a:r>
          </a:p>
          <a:p>
            <a:endParaRPr lang="en-GB" altLang="en-US" b="1" dirty="0">
              <a:latin typeface="Century Gothic" panose="020B0502020202020204" pitchFamily="34" charset="0"/>
            </a:endParaRPr>
          </a:p>
          <a:p>
            <a:r>
              <a:rPr lang="en-GB" altLang="en-US" b="1" dirty="0">
                <a:latin typeface="Century Gothic" panose="020B0502020202020204" pitchFamily="34" charset="0"/>
              </a:rPr>
              <a:t>Start with Literacy Rich Edinburgh in P1+2 </a:t>
            </a:r>
          </a:p>
          <a:p>
            <a:endParaRPr lang="en-GB" altLang="en-US" b="1" dirty="0">
              <a:latin typeface="Century Gothic" panose="020B0502020202020204" pitchFamily="34" charset="0"/>
            </a:endParaRPr>
          </a:p>
          <a:p>
            <a:r>
              <a:rPr lang="en-GB" altLang="en-US" b="0" dirty="0">
                <a:latin typeface="Century Gothic" panose="020B0502020202020204" pitchFamily="34" charset="0"/>
              </a:rPr>
              <a:t>A</a:t>
            </a:r>
            <a:r>
              <a:rPr lang="en-GB" altLang="en-US" b="1" dirty="0">
                <a:latin typeface="Century Gothic" panose="020B0502020202020204" pitchFamily="34" charset="0"/>
              </a:rPr>
              <a:t> </a:t>
            </a:r>
            <a:r>
              <a:rPr lang="en-GB" altLang="en-US" dirty="0">
                <a:latin typeface="Century Gothic" panose="020B0502020202020204" pitchFamily="34" charset="0"/>
              </a:rPr>
              <a:t>phonics programme for Primary 1 and 2. </a:t>
            </a:r>
          </a:p>
          <a:p>
            <a:endParaRPr lang="en-GB" altLang="en-US" dirty="0">
              <a:latin typeface="Century Gothic" panose="020B0502020202020204" pitchFamily="34" charset="0"/>
            </a:endParaRPr>
          </a:p>
          <a:p>
            <a:r>
              <a:rPr lang="en-GB" altLang="en-US" dirty="0">
                <a:latin typeface="Century Gothic" panose="020B0502020202020204" pitchFamily="34" charset="0"/>
              </a:rPr>
              <a:t>Used in Edinburgh schools for many years with great success. </a:t>
            </a:r>
          </a:p>
          <a:p>
            <a:r>
              <a:rPr lang="en-GB" altLang="en-US" dirty="0">
                <a:latin typeface="Century Gothic" panose="020B0502020202020204" pitchFamily="34" charset="0"/>
              </a:rPr>
              <a:t>Systematic and progressive programme, so the learning is cumulative with each step revisited for the purposes of reinforcement.</a:t>
            </a:r>
          </a:p>
          <a:p>
            <a:endParaRPr lang="en-GB" altLang="en-US" dirty="0">
              <a:latin typeface="Century Gothic" panose="020B0502020202020204" pitchFamily="34" charset="0"/>
            </a:endParaRPr>
          </a:p>
          <a:p>
            <a:r>
              <a:rPr lang="en-GB" altLang="en-US" dirty="0">
                <a:latin typeface="Century Gothic" panose="020B0502020202020204" pitchFamily="34" charset="0"/>
              </a:rPr>
              <a:t>Some children with literacy difficulties, at the end of P2 they will not have acquired all the phonic knowledge needed to decode and blend sounds to read words and so further intervention will be required.</a:t>
            </a:r>
          </a:p>
          <a:p>
            <a:endParaRPr lang="en-GB" altLang="en-US" dirty="0">
              <a:latin typeface="Century Gothic" panose="020B0502020202020204" pitchFamily="34" charset="0"/>
            </a:endParaRPr>
          </a:p>
          <a:p>
            <a:r>
              <a:rPr lang="en-GB" altLang="en-US" dirty="0">
                <a:latin typeface="Century Gothic" panose="020B0502020202020204" pitchFamily="34" charset="0"/>
              </a:rPr>
              <a:t>Dyslexia/Processing/working memory/phonological awareness/SALT/ASD/ASHD + other things attendance, trauma, FASD etc</a:t>
            </a:r>
          </a:p>
          <a:p>
            <a:endParaRPr lang="en-GB" altLang="en-US" b="1" dirty="0">
              <a:latin typeface="Century Gothic" panose="020B0502020202020204" pitchFamily="34" charset="0"/>
            </a:endParaRPr>
          </a:p>
          <a:p>
            <a:r>
              <a:rPr lang="en-GB" altLang="en-US" dirty="0">
                <a:latin typeface="Century Gothic" panose="020B0502020202020204" pitchFamily="34" charset="0"/>
              </a:rPr>
              <a:t>So what do we do?</a:t>
            </a:r>
          </a:p>
          <a:p>
            <a:endParaRPr lang="en-GB" altLang="en-US" dirty="0">
              <a:latin typeface="Century Gothic" panose="020B0502020202020204" pitchFamily="34" charset="0"/>
            </a:endParaRPr>
          </a:p>
          <a:p>
            <a:r>
              <a:rPr lang="en-GB" altLang="en-US" dirty="0">
                <a:latin typeface="Century Gothic" panose="020B0502020202020204" pitchFamily="34" charset="0"/>
              </a:rPr>
              <a:t>Edinburgh has a robust system of literacy support in place using well researched programmes.</a:t>
            </a:r>
          </a:p>
          <a:p>
            <a:endParaRPr lang="en-GB" altLang="en-US" dirty="0">
              <a:latin typeface="Century Gothic" panose="020B0502020202020204" pitchFamily="34" charset="0"/>
            </a:endParaRPr>
          </a:p>
          <a:p>
            <a:r>
              <a:rPr lang="en-GB" altLang="en-US" dirty="0">
                <a:latin typeface="Century Gothic" panose="020B0502020202020204" pitchFamily="34" charset="0"/>
              </a:rPr>
              <a:t>This is the context in which you are working</a:t>
            </a:r>
          </a:p>
          <a:p>
            <a:r>
              <a:rPr lang="en-US" altLang="en-US" b="1" dirty="0">
                <a:latin typeface="Century Gothic" panose="020B0502020202020204" pitchFamily="34" charset="0"/>
              </a:rPr>
              <a:t>JD</a:t>
            </a:r>
          </a:p>
          <a:p>
            <a:endParaRPr lang="en-US" altLang="en-US" dirty="0">
              <a:latin typeface="Century Gothic" panose="020B0502020202020204" pitchFamily="34" charset="0"/>
            </a:endParaRPr>
          </a:p>
          <a:p>
            <a:r>
              <a:rPr lang="en-US" altLang="en-US" dirty="0">
                <a:latin typeface="Century Gothic" panose="020B0502020202020204" pitchFamily="34" charset="0"/>
              </a:rPr>
              <a:t>This is the big picture: some will be very familiar, some new to this – </a:t>
            </a:r>
          </a:p>
          <a:p>
            <a:pPr>
              <a:defRPr/>
            </a:pPr>
            <a:endParaRPr lang="en-GB" dirty="0">
              <a:latin typeface="Century Gothic" panose="020B0502020202020204" pitchFamily="34" charset="0"/>
            </a:endParaRPr>
          </a:p>
          <a:p>
            <a:r>
              <a:rPr lang="en-US" altLang="en-US" b="1" dirty="0">
                <a:latin typeface="Century Gothic" panose="020B0502020202020204" pitchFamily="34" charset="0"/>
              </a:rPr>
              <a:t>PATHWAY 1 </a:t>
            </a:r>
          </a:p>
          <a:p>
            <a:endParaRPr lang="en-US" altLang="en-US" dirty="0">
              <a:latin typeface="Century Gothic" panose="020B0502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Century Gothic" panose="020B0502020202020204" pitchFamily="34" charset="0"/>
              </a:rPr>
              <a:t>Literacy Rich - lots of good strategies in use in classrooms to develop literacy. </a:t>
            </a:r>
            <a:r>
              <a:rPr lang="en-GB" altLang="en-US" dirty="0">
                <a:latin typeface="Century Gothic" panose="020B0502020202020204" pitchFamily="34" charset="0"/>
              </a:rPr>
              <a:t>For children who have had input in P1 and P2 with Literacy Rich and who are not able to recognise sounds/blend they would be identified by P1/P2 class teacher and SfL as requiring further intervention.</a:t>
            </a:r>
          </a:p>
          <a:p>
            <a:endParaRPr lang="en-US" altLang="en-US" dirty="0">
              <a:latin typeface="Century Gothic" panose="020B0502020202020204" pitchFamily="34" charset="0"/>
            </a:endParaRPr>
          </a:p>
          <a:p>
            <a:endParaRPr lang="en-US" altLang="en-US" dirty="0">
              <a:latin typeface="Century Gothic" panose="020B0502020202020204" pitchFamily="34" charset="0"/>
            </a:endParaRPr>
          </a:p>
          <a:p>
            <a:r>
              <a:rPr lang="en-US" altLang="en-US" b="1" dirty="0">
                <a:latin typeface="Century Gothic" panose="020B0502020202020204" pitchFamily="34" charset="0"/>
              </a:rPr>
              <a:t>PATHWAY 2 </a:t>
            </a:r>
          </a:p>
          <a:p>
            <a:endParaRPr lang="en-US" altLang="en-US" dirty="0">
              <a:latin typeface="Century Gothic" panose="020B0502020202020204" pitchFamily="34" charset="0"/>
            </a:endParaRPr>
          </a:p>
          <a:p>
            <a:r>
              <a:rPr lang="en-US" altLang="en-US" dirty="0">
                <a:latin typeface="Century Gothic" panose="020B0502020202020204" pitchFamily="34" charset="0"/>
              </a:rPr>
              <a:t>If pupil is identified as needing further support, these are the interventions we use at different stages:</a:t>
            </a:r>
          </a:p>
          <a:p>
            <a:endParaRPr lang="en-US" altLang="en-US" dirty="0">
              <a:latin typeface="Century Gothic" panose="020B0502020202020204" pitchFamily="34" charset="0"/>
            </a:endParaRPr>
          </a:p>
          <a:p>
            <a:pPr marL="171450" indent="-171450" eaLnBrk="1" hangingPunct="1">
              <a:buFont typeface="Arial" panose="020B0604020202020204" pitchFamily="34" charset="0"/>
              <a:buChar char="•"/>
              <a:defRPr/>
            </a:pPr>
            <a:r>
              <a:rPr lang="en-GB" altLang="en-US" sz="1200" dirty="0">
                <a:solidFill>
                  <a:srgbClr val="0070C0"/>
                </a:solidFill>
                <a:latin typeface="Century Gothic" panose="020B0502020202020204" pitchFamily="34" charset="0"/>
              </a:rPr>
              <a:t>Read Write Inc: P3, P4 &amp; P5 as appropriate</a:t>
            </a:r>
          </a:p>
          <a:p>
            <a:pPr marL="171450" indent="-171450" eaLnBrk="1" hangingPunct="1">
              <a:buFont typeface="Arial" panose="020B0604020202020204" pitchFamily="34" charset="0"/>
              <a:buChar char="•"/>
              <a:defRPr/>
            </a:pPr>
            <a:r>
              <a:rPr lang="en-GB" altLang="en-US" sz="1200" dirty="0">
                <a:solidFill>
                  <a:srgbClr val="0070C0"/>
                </a:solidFill>
                <a:latin typeface="Century Gothic" panose="020B0502020202020204" pitchFamily="34" charset="0"/>
              </a:rPr>
              <a:t>Fresh Start: P5 – P7</a:t>
            </a:r>
          </a:p>
          <a:p>
            <a:pPr marL="171450" indent="-171450" eaLnBrk="1" hangingPunct="1">
              <a:buFont typeface="Arial" panose="020B0604020202020204" pitchFamily="34" charset="0"/>
              <a:buChar char="•"/>
              <a:defRPr/>
            </a:pPr>
            <a:r>
              <a:rPr lang="en-GB" altLang="en-US" sz="1200" dirty="0">
                <a:solidFill>
                  <a:srgbClr val="0070C0"/>
                </a:solidFill>
                <a:latin typeface="Century Gothic" panose="020B0502020202020204" pitchFamily="34" charset="0"/>
              </a:rPr>
              <a:t>SRA phonics (Fast Track): S1 and S2</a:t>
            </a:r>
          </a:p>
          <a:p>
            <a:endParaRPr lang="en-US" altLang="en-US" dirty="0">
              <a:latin typeface="Century Gothic" panose="020B0502020202020204" pitchFamily="34" charset="0"/>
            </a:endParaRPr>
          </a:p>
          <a:p>
            <a:r>
              <a:rPr lang="en-US" altLang="en-US" dirty="0">
                <a:latin typeface="Century Gothic" panose="020B0502020202020204" pitchFamily="34" charset="0"/>
              </a:rPr>
              <a:t>Need to consider that if a pupil has had RWI and FS in Primary how effective will SRA be?</a:t>
            </a:r>
          </a:p>
          <a:p>
            <a:endParaRPr lang="en-US" altLang="en-US" dirty="0">
              <a:latin typeface="Century Gothic" panose="020B0502020202020204" pitchFamily="34" charset="0"/>
            </a:endParaRPr>
          </a:p>
          <a:p>
            <a:r>
              <a:rPr lang="en-US" altLang="en-US" dirty="0">
                <a:latin typeface="Century Gothic" panose="020B0502020202020204" pitchFamily="34" charset="0"/>
              </a:rPr>
              <a:t>If at any stage the intervention is not working, we need to look deeper into individual needs using the DLA:</a:t>
            </a:r>
          </a:p>
          <a:p>
            <a:endParaRPr lang="en-US" altLang="en-US" dirty="0">
              <a:latin typeface="Century Gothic" panose="020B0502020202020204" pitchFamily="34" charset="0"/>
            </a:endParaRPr>
          </a:p>
          <a:p>
            <a:pPr marL="171450" indent="-171450">
              <a:buFont typeface="Arial" panose="020B0604020202020204" pitchFamily="34" charset="0"/>
              <a:buChar char="•"/>
            </a:pPr>
            <a:r>
              <a:rPr lang="en-US" altLang="en-US" dirty="0">
                <a:latin typeface="Century Gothic" panose="020B0502020202020204" pitchFamily="34" charset="0"/>
              </a:rPr>
              <a:t>Could be an entire 1:1 programme</a:t>
            </a:r>
          </a:p>
          <a:p>
            <a:pPr marL="171450" indent="-171450">
              <a:buFont typeface="Arial" panose="020B0604020202020204" pitchFamily="34" charset="0"/>
              <a:buChar char="•"/>
            </a:pPr>
            <a:r>
              <a:rPr lang="en-US" altLang="en-US" dirty="0">
                <a:latin typeface="Century Gothic" panose="020B0502020202020204" pitchFamily="34" charset="0"/>
              </a:rPr>
              <a:t>Could be a small group programme</a:t>
            </a:r>
          </a:p>
          <a:p>
            <a:pPr marL="171450" indent="-171450">
              <a:buFont typeface="Arial" panose="020B0604020202020204" pitchFamily="34" charset="0"/>
              <a:buChar char="•"/>
            </a:pPr>
            <a:r>
              <a:rPr lang="en-US" altLang="en-US" dirty="0">
                <a:latin typeface="Century Gothic" panose="020B0502020202020204" pitchFamily="34" charset="0"/>
              </a:rPr>
              <a:t>Could identify one area of need e.g., spelling and that is supported</a:t>
            </a:r>
          </a:p>
          <a:p>
            <a:endParaRPr lang="en-US" altLang="en-US" dirty="0">
              <a:latin typeface="Century Gothic" panose="020B0502020202020204" pitchFamily="34" charset="0"/>
            </a:endParaRPr>
          </a:p>
          <a:p>
            <a:r>
              <a:rPr lang="en-US" altLang="en-US" b="1" dirty="0">
                <a:latin typeface="Century Gothic" panose="020B0502020202020204" pitchFamily="34" charset="0"/>
              </a:rPr>
              <a:t>PATHWAY 3</a:t>
            </a:r>
          </a:p>
          <a:p>
            <a:endParaRPr lang="en-US" altLang="en-US" dirty="0">
              <a:latin typeface="Century Gothic" panose="020B0502020202020204" pitchFamily="34" charset="0"/>
            </a:endParaRPr>
          </a:p>
          <a:p>
            <a:r>
              <a:rPr lang="en-US" altLang="en-US" dirty="0">
                <a:latin typeface="Century Gothic" panose="020B0502020202020204" pitchFamily="34" charset="0"/>
              </a:rPr>
              <a:t>If school does not have staff trained to use the DLA a referral to LDST would be made (now working by school instead of by individual pupil with the Sean Connery Funding).</a:t>
            </a:r>
          </a:p>
          <a:p>
            <a:endParaRPr lang="en-US" altLang="en-US" dirty="0">
              <a:latin typeface="Century Gothic" panose="020B0502020202020204" pitchFamily="34" charset="0"/>
            </a:endParaRPr>
          </a:p>
          <a:p>
            <a:endParaRPr lang="en-US" altLang="en-US"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dirty="0">
                <a:latin typeface="Century Gothic" panose="020B0502020202020204" pitchFamily="34" charset="0"/>
              </a:rPr>
              <a:t>Also, at Pathway 3:</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latin typeface="Century Gothic" panose="020B0502020202020204" pitchFamily="34" charset="0"/>
              </a:rPr>
              <a:t>ELPOL (Early Literacy Programme for Older Learners: P6 upwards) for bilingual learners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Century Gothic" panose="020B0502020202020204" pitchFamily="34" charset="0"/>
                <a:ea typeface="+mn-ea"/>
                <a:cs typeface="+mn-cs"/>
              </a:rPr>
              <a:t>This programme supports children and young people from P6 onwards who are learning through English as an Additional Language and </a:t>
            </a:r>
            <a:r>
              <a:rPr lang="en-GB" sz="1200" b="1" i="1" kern="1200" dirty="0">
                <a:solidFill>
                  <a:schemeClr val="tx1"/>
                </a:solidFill>
                <a:effectLst/>
                <a:latin typeface="Century Gothic" panose="020B0502020202020204" pitchFamily="34" charset="0"/>
                <a:ea typeface="+mn-ea"/>
                <a:cs typeface="+mn-cs"/>
              </a:rPr>
              <a:t>who have not previously acquired literacy or who have early literacy skills in their first language due to limited or interrupted prior education</a:t>
            </a:r>
            <a:r>
              <a:rPr lang="en-GB" sz="1200" kern="1200" dirty="0">
                <a:solidFill>
                  <a:schemeClr val="tx1"/>
                </a:solidFill>
                <a:effectLst/>
                <a:latin typeface="Century Gothic" panose="020B0502020202020204" pitchFamily="34" charset="0"/>
                <a:ea typeface="+mn-ea"/>
                <a:cs typeface="+mn-cs"/>
              </a:rPr>
              <a:t> (e.g. pupils from mobile communities - Roma, Scottish Travellers, refugee and asylum seeker children/young people).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strike="noStrike" kern="1200" dirty="0">
                <a:solidFill>
                  <a:schemeClr val="tx1"/>
                </a:solidFill>
                <a:effectLst/>
                <a:latin typeface="Century Gothic" panose="020B0502020202020204" pitchFamily="34" charset="0"/>
                <a:ea typeface="+mn-ea"/>
                <a:cs typeface="+mn-cs"/>
              </a:rPr>
              <a:t>NB: the programme is not appropriate for learners who have had continuous education (in English and/or their first language) and are experiencing literacy difficulties.</a:t>
            </a:r>
          </a:p>
          <a:p>
            <a:endParaRPr lang="en-US" altLang="en-US" strike="sngStrike" dirty="0">
              <a:latin typeface="Century Gothic" panose="020B0502020202020204" pitchFamily="34" charset="0"/>
            </a:endParaRPr>
          </a:p>
          <a:p>
            <a:endParaRPr lang="en-GB" dirty="0"/>
          </a:p>
        </p:txBody>
      </p:sp>
      <p:sp>
        <p:nvSpPr>
          <p:cNvPr id="4" name="Slide Number Placeholder 3"/>
          <p:cNvSpPr>
            <a:spLocks noGrp="1"/>
          </p:cNvSpPr>
          <p:nvPr>
            <p:ph type="sldNum" sz="quarter" idx="5"/>
          </p:nvPr>
        </p:nvSpPr>
        <p:spPr/>
        <p:txBody>
          <a:bodyPr/>
          <a:lstStyle/>
          <a:p>
            <a:pPr>
              <a:defRPr/>
            </a:pPr>
            <a:fld id="{2A46A917-4B8E-4D6F-BCFC-31949CD4FC96}" type="slidenum">
              <a:rPr lang="en-GB" smtClean="0"/>
              <a:pPr>
                <a:defRPr/>
              </a:pPr>
              <a:t>5</a:t>
            </a:fld>
            <a:endParaRPr lang="en-GB"/>
          </a:p>
        </p:txBody>
      </p:sp>
    </p:spTree>
    <p:extLst>
      <p:ext uri="{BB962C8B-B14F-4D97-AF65-F5344CB8AC3E}">
        <p14:creationId xmlns:p14="http://schemas.microsoft.com/office/powerpoint/2010/main" val="22269333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latin typeface="Century Gothic" panose="020B0502020202020204" pitchFamily="34" charset="0"/>
              </a:rPr>
              <a:t>SUPPORTS PHONICS – provides thorough teaching to identify and support gaps </a:t>
            </a:r>
          </a:p>
          <a:p>
            <a:endParaRPr lang="en-GB" dirty="0">
              <a:latin typeface="Century Gothic" panose="020B0502020202020204" pitchFamily="34" charset="0"/>
            </a:endParaRPr>
          </a:p>
          <a:p>
            <a:r>
              <a:rPr lang="en-GB" dirty="0">
                <a:latin typeface="Century Gothic" panose="020B0502020202020204" pitchFamily="34" charset="0"/>
              </a:rPr>
              <a:t>5 P’s in RWI</a:t>
            </a:r>
          </a:p>
          <a:p>
            <a:endParaRPr lang="en-GB" dirty="0">
              <a:latin typeface="Century Gothic" panose="020B0502020202020204" pitchFamily="34" charset="0"/>
            </a:endParaRPr>
          </a:p>
          <a:p>
            <a:pPr marL="171450" indent="-171450">
              <a:buFont typeface="Arial" panose="020B0604020202020204" pitchFamily="34" charset="0"/>
              <a:buChar char="•"/>
            </a:pPr>
            <a:r>
              <a:rPr lang="en-GB" dirty="0">
                <a:latin typeface="Century Gothic" panose="020B0502020202020204" pitchFamily="34" charset="0"/>
              </a:rPr>
              <a:t>Pace</a:t>
            </a:r>
          </a:p>
          <a:p>
            <a:pPr marL="171450" indent="-171450">
              <a:buFont typeface="Arial" panose="020B0604020202020204" pitchFamily="34" charset="0"/>
              <a:buChar char="•"/>
            </a:pPr>
            <a:r>
              <a:rPr lang="en-GB" dirty="0">
                <a:latin typeface="Century Gothic" panose="020B0502020202020204" pitchFamily="34" charset="0"/>
              </a:rPr>
              <a:t>Participation – key to get them to do it eventually on their own</a:t>
            </a:r>
          </a:p>
          <a:p>
            <a:pPr marL="171450" indent="-171450">
              <a:buFont typeface="Arial" panose="020B0604020202020204" pitchFamily="34" charset="0"/>
              <a:buChar char="•"/>
            </a:pPr>
            <a:r>
              <a:rPr lang="en-GB" dirty="0">
                <a:latin typeface="Century Gothic" panose="020B0502020202020204" pitchFamily="34" charset="0"/>
              </a:rPr>
              <a:t>Praise – lots of encouragement because they are finding this hard</a:t>
            </a:r>
          </a:p>
          <a:p>
            <a:pPr marL="171450" indent="-171450">
              <a:buFont typeface="Arial" panose="020B0604020202020204" pitchFamily="34" charset="0"/>
              <a:buChar char="•"/>
            </a:pPr>
            <a:r>
              <a:rPr lang="en-GB" dirty="0">
                <a:latin typeface="Century Gothic" panose="020B0502020202020204" pitchFamily="34" charset="0"/>
              </a:rPr>
              <a:t>Purpose</a:t>
            </a:r>
          </a:p>
          <a:p>
            <a:pPr marL="171450" indent="-171450">
              <a:buFont typeface="Arial" panose="020B0604020202020204" pitchFamily="34" charset="0"/>
              <a:buChar char="•"/>
            </a:pPr>
            <a:r>
              <a:rPr lang="en-GB" dirty="0">
                <a:latin typeface="Century Gothic" panose="020B0502020202020204" pitchFamily="34" charset="0"/>
              </a:rPr>
              <a:t>Passion – PSAs need to instil sense of enjoyment! (not easy!)</a:t>
            </a:r>
          </a:p>
          <a:p>
            <a:endParaRPr lang="en-GB" dirty="0">
              <a:latin typeface="Century Gothic" panose="020B0502020202020204" pitchFamily="34" charset="0"/>
            </a:endParaRPr>
          </a:p>
          <a:p>
            <a:r>
              <a:rPr lang="en-GB" dirty="0">
                <a:latin typeface="Century Gothic" panose="020B0502020202020204" pitchFamily="34" charset="0"/>
              </a:rPr>
              <a:t>Children only read book/module</a:t>
            </a:r>
            <a:r>
              <a:rPr lang="en-GB" baseline="0" dirty="0">
                <a:latin typeface="Century Gothic" panose="020B0502020202020204" pitchFamily="34" charset="0"/>
              </a:rPr>
              <a:t> when they will achieve success – RWI = reading books, Fresh Start = modules</a:t>
            </a:r>
            <a:endParaRPr lang="en-GB" dirty="0">
              <a:latin typeface="Century Gothic" panose="020B0502020202020204" pitchFamily="34" charset="0"/>
            </a:endParaRPr>
          </a:p>
        </p:txBody>
      </p:sp>
      <p:sp>
        <p:nvSpPr>
          <p:cNvPr id="4" name="Slide Number Placeholder 3"/>
          <p:cNvSpPr>
            <a:spLocks noGrp="1"/>
          </p:cNvSpPr>
          <p:nvPr>
            <p:ph type="sldNum" sz="quarter" idx="10"/>
          </p:nvPr>
        </p:nvSpPr>
        <p:spPr/>
        <p:txBody>
          <a:bodyPr/>
          <a:lstStyle/>
          <a:p>
            <a:fld id="{B038033C-D10D-475D-BC1D-940011987204}" type="slidenum">
              <a:rPr lang="en-GB" smtClean="0"/>
              <a:t>6</a:t>
            </a:fld>
            <a:endParaRPr lang="en-GB"/>
          </a:p>
        </p:txBody>
      </p:sp>
    </p:spTree>
    <p:extLst>
      <p:ext uri="{BB962C8B-B14F-4D97-AF65-F5344CB8AC3E}">
        <p14:creationId xmlns:p14="http://schemas.microsoft.com/office/powerpoint/2010/main" val="2717059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0" dirty="0">
              <a:latin typeface="Century Gothic" panose="020B0502020202020204" pitchFamily="34" charset="0"/>
            </a:endParaRPr>
          </a:p>
        </p:txBody>
      </p:sp>
      <p:sp>
        <p:nvSpPr>
          <p:cNvPr id="4" name="Slide Number Placeholder 3"/>
          <p:cNvSpPr>
            <a:spLocks noGrp="1"/>
          </p:cNvSpPr>
          <p:nvPr>
            <p:ph type="sldNum" sz="quarter" idx="10"/>
          </p:nvPr>
        </p:nvSpPr>
        <p:spPr/>
        <p:txBody>
          <a:bodyPr/>
          <a:lstStyle/>
          <a:p>
            <a:fld id="{B038033C-D10D-475D-BC1D-940011987204}" type="slidenum">
              <a:rPr lang="en-GB" smtClean="0"/>
              <a:t>7</a:t>
            </a:fld>
            <a:endParaRPr lang="en-GB"/>
          </a:p>
        </p:txBody>
      </p:sp>
    </p:spTree>
    <p:extLst>
      <p:ext uri="{BB962C8B-B14F-4D97-AF65-F5344CB8AC3E}">
        <p14:creationId xmlns:p14="http://schemas.microsoft.com/office/powerpoint/2010/main" val="24848681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038033C-D10D-475D-BC1D-940011987204}" type="slidenum">
              <a:rPr lang="en-GB" smtClean="0"/>
              <a:t>8</a:t>
            </a:fld>
            <a:endParaRPr lang="en-GB"/>
          </a:p>
        </p:txBody>
      </p:sp>
    </p:spTree>
    <p:extLst>
      <p:ext uri="{BB962C8B-B14F-4D97-AF65-F5344CB8AC3E}">
        <p14:creationId xmlns:p14="http://schemas.microsoft.com/office/powerpoint/2010/main" val="34035876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latin typeface="Century Gothic" panose="020B0502020202020204" pitchFamily="34" charset="0"/>
              </a:rPr>
              <a:t>JD</a:t>
            </a:r>
          </a:p>
          <a:p>
            <a:endParaRPr lang="en-GB" b="1" dirty="0">
              <a:latin typeface="Century Gothic" panose="020B0502020202020204" pitchFamily="34" charset="0"/>
            </a:endParaRPr>
          </a:p>
          <a:p>
            <a:r>
              <a:rPr lang="en-GB" dirty="0">
                <a:latin typeface="Century Gothic" panose="020B0502020202020204" pitchFamily="34" charset="0"/>
              </a:rPr>
              <a:t>Review of phonic terminology – phoneme is the sound and grapheme is the way that sound is written</a:t>
            </a:r>
          </a:p>
          <a:p>
            <a:endParaRPr lang="en-GB"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aseline="0" dirty="0">
                <a:latin typeface="Century Gothic" panose="020B0502020202020204" pitchFamily="34" charset="0"/>
              </a:rPr>
              <a:t>Each word contains the same number of sounds and graphemes</a:t>
            </a:r>
            <a:endParaRPr lang="en-GB" dirty="0">
              <a:latin typeface="Century Gothic" panose="020B0502020202020204" pitchFamily="34" charset="0"/>
            </a:endParaRPr>
          </a:p>
          <a:p>
            <a:endParaRPr lang="en-GB" dirty="0">
              <a:latin typeface="Century Gothic" panose="020B0502020202020204" pitchFamily="34" charset="0"/>
            </a:endParaRPr>
          </a:p>
          <a:p>
            <a:r>
              <a:rPr lang="en-GB" dirty="0">
                <a:latin typeface="Century Gothic" panose="020B0502020202020204" pitchFamily="34" charset="0"/>
              </a:rPr>
              <a:t>Graphemes can have 1 2 3 or</a:t>
            </a:r>
            <a:r>
              <a:rPr lang="en-GB" baseline="0" dirty="0">
                <a:latin typeface="Century Gothic" panose="020B0502020202020204" pitchFamily="34" charset="0"/>
              </a:rPr>
              <a:t> 4 letters</a:t>
            </a:r>
          </a:p>
          <a:p>
            <a:endParaRPr lang="en-GB" baseline="0" dirty="0">
              <a:latin typeface="Century Gothic" panose="020B0502020202020204" pitchFamily="34" charset="0"/>
            </a:endParaRPr>
          </a:p>
          <a:p>
            <a:r>
              <a:rPr lang="en-GB" b="1" baseline="0" dirty="0">
                <a:latin typeface="Century Gothic" panose="020B0502020202020204" pitchFamily="34" charset="0"/>
              </a:rPr>
              <a:t>TWO LETTERS ONE SOUND – children need to understand this – often referred to as special/best friends</a:t>
            </a:r>
            <a:endParaRPr lang="en-GB" b="1" dirty="0">
              <a:latin typeface="Century Gothic" panose="020B0502020202020204" pitchFamily="34" charset="0"/>
            </a:endParaRPr>
          </a:p>
          <a:p>
            <a:endParaRPr lang="en-GB" dirty="0">
              <a:latin typeface="Century Gothic" panose="020B0502020202020204" pitchFamily="34" charset="0"/>
            </a:endParaRPr>
          </a:p>
          <a:p>
            <a:r>
              <a:rPr lang="en-GB" b="1" dirty="0">
                <a:latin typeface="Century Gothic" panose="020B0502020202020204" pitchFamily="34" charset="0"/>
              </a:rPr>
              <a:t>WEBINAR QUESTION: Let’s have an example – how many phonemes/graphemes are in the word ‘bright’?</a:t>
            </a:r>
          </a:p>
          <a:p>
            <a:endParaRPr lang="en-GB" b="1" dirty="0">
              <a:latin typeface="Century Gothic" panose="020B0502020202020204" pitchFamily="34" charset="0"/>
            </a:endParaRPr>
          </a:p>
          <a:p>
            <a:r>
              <a:rPr lang="en-GB" b="1" dirty="0">
                <a:latin typeface="Century Gothic" panose="020B0502020202020204" pitchFamily="34" charset="0"/>
              </a:rPr>
              <a:t>Put your answer in the chat but don’t click return until I say – 3 2 1 SHOW ME!</a:t>
            </a:r>
          </a:p>
          <a:p>
            <a:endParaRPr lang="en-GB" dirty="0">
              <a:latin typeface="Century Gothic" panose="020B0502020202020204" pitchFamily="34" charset="0"/>
            </a:endParaRPr>
          </a:p>
        </p:txBody>
      </p:sp>
      <p:sp>
        <p:nvSpPr>
          <p:cNvPr id="4" name="Slide Number Placeholder 3"/>
          <p:cNvSpPr>
            <a:spLocks noGrp="1"/>
          </p:cNvSpPr>
          <p:nvPr>
            <p:ph type="sldNum" sz="quarter" idx="10"/>
          </p:nvPr>
        </p:nvSpPr>
        <p:spPr/>
        <p:txBody>
          <a:bodyPr/>
          <a:lstStyle/>
          <a:p>
            <a:fld id="{B038033C-D10D-475D-BC1D-940011987204}" type="slidenum">
              <a:rPr lang="en-GB" smtClean="0"/>
              <a:t>9</a:t>
            </a:fld>
            <a:endParaRPr lang="en-GB"/>
          </a:p>
        </p:txBody>
      </p:sp>
    </p:spTree>
    <p:extLst>
      <p:ext uri="{BB962C8B-B14F-4D97-AF65-F5344CB8AC3E}">
        <p14:creationId xmlns:p14="http://schemas.microsoft.com/office/powerpoint/2010/main" val="6458353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39775" indent="-284163">
              <a:defRPr sz="2400">
                <a:solidFill>
                  <a:schemeClr val="tx1"/>
                </a:solidFill>
                <a:latin typeface="Arial" panose="020B0604020202020204" pitchFamily="34" charset="0"/>
                <a:ea typeface="ＭＳ Ｐゴシック" panose="020B0600070205080204" pitchFamily="34" charset="-128"/>
              </a:defRPr>
            </a:lvl2pPr>
            <a:lvl3pPr marL="1138238" indent="-227013">
              <a:defRPr sz="2400">
                <a:solidFill>
                  <a:schemeClr val="tx1"/>
                </a:solidFill>
                <a:latin typeface="Arial" panose="020B0604020202020204" pitchFamily="34" charset="0"/>
                <a:ea typeface="ＭＳ Ｐゴシック" panose="020B0600070205080204" pitchFamily="34" charset="-128"/>
              </a:defRPr>
            </a:lvl3pPr>
            <a:lvl4pPr marL="1593850" indent="-227013">
              <a:defRPr sz="2400">
                <a:solidFill>
                  <a:schemeClr val="tx1"/>
                </a:solidFill>
                <a:latin typeface="Arial" panose="020B0604020202020204" pitchFamily="34" charset="0"/>
                <a:ea typeface="ＭＳ Ｐゴシック" panose="020B0600070205080204" pitchFamily="34" charset="-128"/>
              </a:defRPr>
            </a:lvl4pPr>
            <a:lvl5pPr marL="2049463" indent="-227013">
              <a:defRPr sz="2400">
                <a:solidFill>
                  <a:schemeClr val="tx1"/>
                </a:solidFill>
                <a:latin typeface="Arial" panose="020B0604020202020204" pitchFamily="34" charset="0"/>
                <a:ea typeface="ＭＳ Ｐゴシック" panose="020B0600070205080204" pitchFamily="34" charset="-128"/>
              </a:defRPr>
            </a:lvl5pPr>
            <a:lvl6pPr marL="2506663" indent="-22701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63863" indent="-22701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1063" indent="-22701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78263" indent="-22701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sz="1200">
              <a:latin typeface="Times" panose="02020603050405020304" pitchFamily="18" charset="0"/>
            </a:endParaRPr>
          </a:p>
        </p:txBody>
      </p:sp>
      <p:sp>
        <p:nvSpPr>
          <p:cNvPr id="49155" name="Rectangle 3"/>
          <p:cNvSpPr>
            <a:spLocks noGrp="1" noChangeArrowheads="1"/>
          </p:cNvSpPr>
          <p:nvPr>
            <p:ph type="dt"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39775" indent="-284163">
              <a:defRPr sz="2400">
                <a:solidFill>
                  <a:schemeClr val="tx1"/>
                </a:solidFill>
                <a:latin typeface="Arial" panose="020B0604020202020204" pitchFamily="34" charset="0"/>
                <a:ea typeface="ＭＳ Ｐゴシック" panose="020B0600070205080204" pitchFamily="34" charset="-128"/>
              </a:defRPr>
            </a:lvl2pPr>
            <a:lvl3pPr marL="1138238" indent="-227013">
              <a:defRPr sz="2400">
                <a:solidFill>
                  <a:schemeClr val="tx1"/>
                </a:solidFill>
                <a:latin typeface="Arial" panose="020B0604020202020204" pitchFamily="34" charset="0"/>
                <a:ea typeface="ＭＳ Ｐゴシック" panose="020B0600070205080204" pitchFamily="34" charset="-128"/>
              </a:defRPr>
            </a:lvl3pPr>
            <a:lvl4pPr marL="1593850" indent="-227013">
              <a:defRPr sz="2400">
                <a:solidFill>
                  <a:schemeClr val="tx1"/>
                </a:solidFill>
                <a:latin typeface="Arial" panose="020B0604020202020204" pitchFamily="34" charset="0"/>
                <a:ea typeface="ＭＳ Ｐゴシック" panose="020B0600070205080204" pitchFamily="34" charset="-128"/>
              </a:defRPr>
            </a:lvl4pPr>
            <a:lvl5pPr marL="2049463" indent="-227013">
              <a:defRPr sz="2400">
                <a:solidFill>
                  <a:schemeClr val="tx1"/>
                </a:solidFill>
                <a:latin typeface="Arial" panose="020B0604020202020204" pitchFamily="34" charset="0"/>
                <a:ea typeface="ＭＳ Ｐゴシック" panose="020B0600070205080204" pitchFamily="34" charset="-128"/>
              </a:defRPr>
            </a:lvl5pPr>
            <a:lvl6pPr marL="2506663" indent="-22701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63863" indent="-22701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1063" indent="-22701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78263" indent="-22701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sz="1200">
              <a:latin typeface="Times" panose="02020603050405020304" pitchFamily="18" charset="0"/>
            </a:endParaRPr>
          </a:p>
        </p:txBody>
      </p:sp>
      <p:sp>
        <p:nvSpPr>
          <p:cNvPr id="49156" name="Rectangle 6"/>
          <p:cNvSpPr>
            <a:spLocks noGrp="1" noChangeArrowheads="1"/>
          </p:cNvSpPr>
          <p:nvPr>
            <p:ph type="ftr" sz="quarter" idx="4"/>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39775" indent="-284163">
              <a:defRPr sz="2400">
                <a:solidFill>
                  <a:schemeClr val="tx1"/>
                </a:solidFill>
                <a:latin typeface="Arial" panose="020B0604020202020204" pitchFamily="34" charset="0"/>
                <a:ea typeface="ＭＳ Ｐゴシック" panose="020B0600070205080204" pitchFamily="34" charset="-128"/>
              </a:defRPr>
            </a:lvl2pPr>
            <a:lvl3pPr marL="1138238" indent="-227013">
              <a:defRPr sz="2400">
                <a:solidFill>
                  <a:schemeClr val="tx1"/>
                </a:solidFill>
                <a:latin typeface="Arial" panose="020B0604020202020204" pitchFamily="34" charset="0"/>
                <a:ea typeface="ＭＳ Ｐゴシック" panose="020B0600070205080204" pitchFamily="34" charset="-128"/>
              </a:defRPr>
            </a:lvl3pPr>
            <a:lvl4pPr marL="1593850" indent="-227013">
              <a:defRPr sz="2400">
                <a:solidFill>
                  <a:schemeClr val="tx1"/>
                </a:solidFill>
                <a:latin typeface="Arial" panose="020B0604020202020204" pitchFamily="34" charset="0"/>
                <a:ea typeface="ＭＳ Ｐゴシック" panose="020B0600070205080204" pitchFamily="34" charset="-128"/>
              </a:defRPr>
            </a:lvl4pPr>
            <a:lvl5pPr marL="2049463" indent="-227013">
              <a:defRPr sz="2400">
                <a:solidFill>
                  <a:schemeClr val="tx1"/>
                </a:solidFill>
                <a:latin typeface="Arial" panose="020B0604020202020204" pitchFamily="34" charset="0"/>
                <a:ea typeface="ＭＳ Ｐゴシック" panose="020B0600070205080204" pitchFamily="34" charset="-128"/>
              </a:defRPr>
            </a:lvl5pPr>
            <a:lvl6pPr marL="2506663" indent="-22701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63863" indent="-22701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1063" indent="-22701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78263" indent="-22701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sz="1200">
              <a:latin typeface="Times" panose="02020603050405020304" pitchFamily="18" charset="0"/>
            </a:endParaRPr>
          </a:p>
        </p:txBody>
      </p:sp>
      <p:sp>
        <p:nvSpPr>
          <p:cNvPr id="49157"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39775" indent="-284163">
              <a:defRPr sz="2400">
                <a:solidFill>
                  <a:schemeClr val="tx1"/>
                </a:solidFill>
                <a:latin typeface="Arial" panose="020B0604020202020204" pitchFamily="34" charset="0"/>
                <a:ea typeface="ＭＳ Ｐゴシック" panose="020B0600070205080204" pitchFamily="34" charset="-128"/>
              </a:defRPr>
            </a:lvl2pPr>
            <a:lvl3pPr marL="1138238" indent="-227013">
              <a:defRPr sz="2400">
                <a:solidFill>
                  <a:schemeClr val="tx1"/>
                </a:solidFill>
                <a:latin typeface="Arial" panose="020B0604020202020204" pitchFamily="34" charset="0"/>
                <a:ea typeface="ＭＳ Ｐゴシック" panose="020B0600070205080204" pitchFamily="34" charset="-128"/>
              </a:defRPr>
            </a:lvl3pPr>
            <a:lvl4pPr marL="1593850" indent="-227013">
              <a:defRPr sz="2400">
                <a:solidFill>
                  <a:schemeClr val="tx1"/>
                </a:solidFill>
                <a:latin typeface="Arial" panose="020B0604020202020204" pitchFamily="34" charset="0"/>
                <a:ea typeface="ＭＳ Ｐゴシック" panose="020B0600070205080204" pitchFamily="34" charset="-128"/>
              </a:defRPr>
            </a:lvl4pPr>
            <a:lvl5pPr marL="2049463" indent="-227013">
              <a:defRPr sz="2400">
                <a:solidFill>
                  <a:schemeClr val="tx1"/>
                </a:solidFill>
                <a:latin typeface="Arial" panose="020B0604020202020204" pitchFamily="34" charset="0"/>
                <a:ea typeface="ＭＳ Ｐゴシック" panose="020B0600070205080204" pitchFamily="34" charset="-128"/>
              </a:defRPr>
            </a:lvl5pPr>
            <a:lvl6pPr marL="2506663" indent="-22701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63863" indent="-22701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1063" indent="-22701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78263" indent="-22701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441B589C-78E2-4FED-AFBA-1B014B86A6A9}" type="slidenum">
              <a:rPr lang="en-US" altLang="en-US" sz="1200" smtClean="0">
                <a:latin typeface="Times" panose="02020603050405020304" pitchFamily="18" charset="0"/>
              </a:rPr>
              <a:pPr/>
              <a:t>10</a:t>
            </a:fld>
            <a:endParaRPr lang="en-US" altLang="en-US" sz="1200">
              <a:latin typeface="Times" panose="02020603050405020304" pitchFamily="18" charset="0"/>
            </a:endParaRPr>
          </a:p>
        </p:txBody>
      </p:sp>
      <p:sp>
        <p:nvSpPr>
          <p:cNvPr id="49158" name="Rectangle 2"/>
          <p:cNvSpPr>
            <a:spLocks noGrp="1" noRot="1" noChangeAspect="1" noChangeArrowheads="1" noTextEdit="1"/>
          </p:cNvSpPr>
          <p:nvPr>
            <p:ph type="sldImg"/>
          </p:nvPr>
        </p:nvSpPr>
        <p:spPr>
          <a:ln/>
        </p:spPr>
      </p:sp>
      <p:sp>
        <p:nvSpPr>
          <p:cNvPr id="4915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altLang="en-US" b="1" dirty="0">
                <a:latin typeface="Century Gothic" panose="020B0502020202020204" pitchFamily="34" charset="0"/>
              </a:rPr>
              <a:t>Initial sounds – pure sounds</a:t>
            </a:r>
          </a:p>
          <a:p>
            <a:pPr eaLnBrk="1" hangingPunct="1"/>
            <a:endParaRPr lang="en-GB" altLang="en-US" dirty="0">
              <a:latin typeface="Times" panose="02020603050405020304" pitchFamily="18" charset="0"/>
            </a:endParaRPr>
          </a:p>
        </p:txBody>
      </p:sp>
    </p:spTree>
    <p:extLst>
      <p:ext uri="{BB962C8B-B14F-4D97-AF65-F5344CB8AC3E}">
        <p14:creationId xmlns:p14="http://schemas.microsoft.com/office/powerpoint/2010/main" val="5611490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latin typeface="Century Gothic" panose="020B0502020202020204" pitchFamily="34" charset="0"/>
              </a:rPr>
              <a:t>Same sound, different way of writing</a:t>
            </a:r>
          </a:p>
          <a:p>
            <a:endParaRPr lang="en-GB" b="1" dirty="0">
              <a:latin typeface="Century Gothic" panose="020B0502020202020204" pitchFamily="34" charset="0"/>
            </a:endParaRPr>
          </a:p>
          <a:p>
            <a:r>
              <a:rPr lang="en-GB" b="1" dirty="0">
                <a:latin typeface="Century Gothic" panose="020B0502020202020204" pitchFamily="34" charset="0"/>
              </a:rPr>
              <a:t>Same phoneme, different grapheme</a:t>
            </a:r>
          </a:p>
          <a:p>
            <a:endParaRPr lang="en-GB" b="1" dirty="0">
              <a:latin typeface="Century Gothic" panose="020B0502020202020204" pitchFamily="34" charset="0"/>
            </a:endParaRPr>
          </a:p>
          <a:p>
            <a:endParaRPr lang="en-GB" dirty="0"/>
          </a:p>
        </p:txBody>
      </p:sp>
      <p:sp>
        <p:nvSpPr>
          <p:cNvPr id="4" name="Slide Number Placeholder 3"/>
          <p:cNvSpPr>
            <a:spLocks noGrp="1"/>
          </p:cNvSpPr>
          <p:nvPr>
            <p:ph type="sldNum" sz="quarter" idx="10"/>
          </p:nvPr>
        </p:nvSpPr>
        <p:spPr/>
        <p:txBody>
          <a:bodyPr/>
          <a:lstStyle/>
          <a:p>
            <a:fld id="{B038033C-D10D-475D-BC1D-940011987204}" type="slidenum">
              <a:rPr lang="en-GB" smtClean="0"/>
              <a:t>11</a:t>
            </a:fld>
            <a:endParaRPr lang="en-GB"/>
          </a:p>
        </p:txBody>
      </p:sp>
    </p:spTree>
    <p:extLst>
      <p:ext uri="{BB962C8B-B14F-4D97-AF65-F5344CB8AC3E}">
        <p14:creationId xmlns:p14="http://schemas.microsoft.com/office/powerpoint/2010/main" val="20742948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1" dirty="0">
              <a:latin typeface="Century Gothic" panose="020B0502020202020204" pitchFamily="34" charset="0"/>
            </a:endParaRPr>
          </a:p>
        </p:txBody>
      </p:sp>
      <p:sp>
        <p:nvSpPr>
          <p:cNvPr id="4" name="Slide Number Placeholder 3"/>
          <p:cNvSpPr>
            <a:spLocks noGrp="1"/>
          </p:cNvSpPr>
          <p:nvPr>
            <p:ph type="sldNum" sz="quarter" idx="10"/>
          </p:nvPr>
        </p:nvSpPr>
        <p:spPr/>
        <p:txBody>
          <a:bodyPr/>
          <a:lstStyle/>
          <a:p>
            <a:fld id="{B038033C-D10D-475D-BC1D-940011987204}" type="slidenum">
              <a:rPr lang="en-GB" smtClean="0"/>
              <a:t>12</a:t>
            </a:fld>
            <a:endParaRPr lang="en-GB"/>
          </a:p>
        </p:txBody>
      </p:sp>
    </p:spTree>
    <p:extLst>
      <p:ext uri="{BB962C8B-B14F-4D97-AF65-F5344CB8AC3E}">
        <p14:creationId xmlns:p14="http://schemas.microsoft.com/office/powerpoint/2010/main" val="39969907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10"/>
          </p:nvPr>
        </p:nvSpPr>
        <p:spPr/>
        <p:txBody>
          <a:bodyPr/>
          <a:lstStyle/>
          <a:p>
            <a:fld id="{B038033C-D10D-475D-BC1D-940011987204}" type="slidenum">
              <a:rPr lang="en-GB" smtClean="0"/>
              <a:t>13</a:t>
            </a:fld>
            <a:endParaRPr lang="en-GB"/>
          </a:p>
        </p:txBody>
      </p:sp>
    </p:spTree>
    <p:extLst>
      <p:ext uri="{BB962C8B-B14F-4D97-AF65-F5344CB8AC3E}">
        <p14:creationId xmlns:p14="http://schemas.microsoft.com/office/powerpoint/2010/main" val="32124278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0" dirty="0">
              <a:latin typeface="Century Gothic" panose="020B0502020202020204" pitchFamily="34" charset="0"/>
            </a:endParaRPr>
          </a:p>
        </p:txBody>
      </p:sp>
      <p:sp>
        <p:nvSpPr>
          <p:cNvPr id="4" name="Slide Number Placeholder 3"/>
          <p:cNvSpPr>
            <a:spLocks noGrp="1"/>
          </p:cNvSpPr>
          <p:nvPr>
            <p:ph type="sldNum" sz="quarter" idx="10"/>
          </p:nvPr>
        </p:nvSpPr>
        <p:spPr/>
        <p:txBody>
          <a:bodyPr/>
          <a:lstStyle/>
          <a:p>
            <a:fld id="{B038033C-D10D-475D-BC1D-940011987204}" type="slidenum">
              <a:rPr lang="en-GB" smtClean="0"/>
              <a:t>14</a:t>
            </a:fld>
            <a:endParaRPr lang="en-GB"/>
          </a:p>
        </p:txBody>
      </p:sp>
    </p:spTree>
    <p:extLst>
      <p:ext uri="{BB962C8B-B14F-4D97-AF65-F5344CB8AC3E}">
        <p14:creationId xmlns:p14="http://schemas.microsoft.com/office/powerpoint/2010/main" val="24980385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latin typeface="Century Gothic" panose="020B0502020202020204" pitchFamily="34" charset="0"/>
              </a:rPr>
              <a:t>PURE SOUNDS – PowerPoint parents can use at home</a:t>
            </a:r>
          </a:p>
          <a:p>
            <a:endParaRPr lang="en-GB" dirty="0">
              <a:latin typeface="Century Gothic" panose="020B0502020202020204" pitchFamily="34" charset="0"/>
            </a:endParaRPr>
          </a:p>
          <a:p>
            <a:r>
              <a:rPr lang="en-GB" dirty="0">
                <a:latin typeface="Century Gothic" panose="020B0502020202020204" pitchFamily="34" charset="0"/>
              </a:rPr>
              <a:t>Need to know consonants and vowels</a:t>
            </a:r>
          </a:p>
          <a:p>
            <a:endParaRPr lang="en-GB" dirty="0">
              <a:latin typeface="Century Gothic" panose="020B0502020202020204" pitchFamily="34" charset="0"/>
            </a:endParaRPr>
          </a:p>
          <a:p>
            <a:r>
              <a:rPr lang="en-GB" dirty="0">
                <a:latin typeface="Century Gothic" panose="020B0502020202020204" pitchFamily="34" charset="0"/>
              </a:rPr>
              <a:t>Eventually need to know letter names as well for words that cant be spelled with phonics</a:t>
            </a:r>
          </a:p>
        </p:txBody>
      </p:sp>
      <p:sp>
        <p:nvSpPr>
          <p:cNvPr id="4" name="Slide Number Placeholder 3"/>
          <p:cNvSpPr>
            <a:spLocks noGrp="1"/>
          </p:cNvSpPr>
          <p:nvPr>
            <p:ph type="sldNum" sz="quarter" idx="5"/>
          </p:nvPr>
        </p:nvSpPr>
        <p:spPr/>
        <p:txBody>
          <a:bodyPr/>
          <a:lstStyle/>
          <a:p>
            <a:fld id="{B038033C-D10D-475D-BC1D-940011987204}" type="slidenum">
              <a:rPr lang="en-GB" smtClean="0"/>
              <a:t>15</a:t>
            </a:fld>
            <a:endParaRPr lang="en-GB"/>
          </a:p>
        </p:txBody>
      </p:sp>
    </p:spTree>
    <p:extLst>
      <p:ext uri="{BB962C8B-B14F-4D97-AF65-F5344CB8AC3E}">
        <p14:creationId xmlns:p14="http://schemas.microsoft.com/office/powerpoint/2010/main" val="6587898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0" dirty="0">
              <a:latin typeface="Century Gothic" panose="020B0502020202020204" pitchFamily="34" charset="0"/>
            </a:endParaRPr>
          </a:p>
        </p:txBody>
      </p:sp>
      <p:sp>
        <p:nvSpPr>
          <p:cNvPr id="4" name="Slide Number Placeholder 3"/>
          <p:cNvSpPr>
            <a:spLocks noGrp="1"/>
          </p:cNvSpPr>
          <p:nvPr>
            <p:ph type="sldNum" sz="quarter" idx="10"/>
          </p:nvPr>
        </p:nvSpPr>
        <p:spPr/>
        <p:txBody>
          <a:bodyPr/>
          <a:lstStyle/>
          <a:p>
            <a:fld id="{B038033C-D10D-475D-BC1D-940011987204}" type="slidenum">
              <a:rPr lang="en-GB" smtClean="0"/>
              <a:t>16</a:t>
            </a:fld>
            <a:endParaRPr lang="en-GB"/>
          </a:p>
        </p:txBody>
      </p:sp>
    </p:spTree>
    <p:extLst>
      <p:ext uri="{BB962C8B-B14F-4D97-AF65-F5344CB8AC3E}">
        <p14:creationId xmlns:p14="http://schemas.microsoft.com/office/powerpoint/2010/main" val="37360196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latin typeface="Century Gothic" panose="020B0502020202020204" pitchFamily="34" charset="0"/>
              </a:rPr>
              <a:t>JD TC model a couple of examples</a:t>
            </a:r>
          </a:p>
          <a:p>
            <a:endParaRPr lang="en-GB" dirty="0">
              <a:latin typeface="Century Gothic" panose="020B0502020202020204" pitchFamily="34" charset="0"/>
            </a:endParaRPr>
          </a:p>
          <a:p>
            <a:r>
              <a:rPr lang="en-GB" dirty="0">
                <a:latin typeface="Century Gothic" panose="020B0502020202020204" pitchFamily="34" charset="0"/>
              </a:rPr>
              <a:t>Have some green words ready to use</a:t>
            </a:r>
          </a:p>
          <a:p>
            <a:endParaRPr lang="en-GB" dirty="0">
              <a:latin typeface="Century Gothic" panose="020B0502020202020204" pitchFamily="34" charset="0"/>
            </a:endParaRPr>
          </a:p>
        </p:txBody>
      </p:sp>
      <p:sp>
        <p:nvSpPr>
          <p:cNvPr id="4" name="Slide Number Placeholder 3"/>
          <p:cNvSpPr>
            <a:spLocks noGrp="1"/>
          </p:cNvSpPr>
          <p:nvPr>
            <p:ph type="sldNum" sz="quarter" idx="10"/>
          </p:nvPr>
        </p:nvSpPr>
        <p:spPr/>
        <p:txBody>
          <a:bodyPr/>
          <a:lstStyle/>
          <a:p>
            <a:fld id="{B038033C-D10D-475D-BC1D-940011987204}" type="slidenum">
              <a:rPr lang="en-GB" smtClean="0"/>
              <a:t>17</a:t>
            </a:fld>
            <a:endParaRPr lang="en-GB"/>
          </a:p>
        </p:txBody>
      </p:sp>
    </p:spTree>
    <p:extLst>
      <p:ext uri="{BB962C8B-B14F-4D97-AF65-F5344CB8AC3E}">
        <p14:creationId xmlns:p14="http://schemas.microsoft.com/office/powerpoint/2010/main" val="2105816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latin typeface="Century Gothic" panose="020B0502020202020204" pitchFamily="34" charset="0"/>
              </a:rPr>
              <a:t>JD TC model a couple of examples</a:t>
            </a:r>
          </a:p>
          <a:p>
            <a:endParaRPr lang="en-GB" dirty="0">
              <a:latin typeface="Century Gothic" panose="020B0502020202020204" pitchFamily="34" charset="0"/>
            </a:endParaRPr>
          </a:p>
          <a:p>
            <a:r>
              <a:rPr lang="en-GB" dirty="0">
                <a:latin typeface="Century Gothic" panose="020B0502020202020204" pitchFamily="34" charset="0"/>
              </a:rPr>
              <a:t>Have some green words to do at speed</a:t>
            </a:r>
          </a:p>
        </p:txBody>
      </p:sp>
      <p:sp>
        <p:nvSpPr>
          <p:cNvPr id="4" name="Slide Number Placeholder 3"/>
          <p:cNvSpPr>
            <a:spLocks noGrp="1"/>
          </p:cNvSpPr>
          <p:nvPr>
            <p:ph type="sldNum" sz="quarter" idx="10"/>
          </p:nvPr>
        </p:nvSpPr>
        <p:spPr/>
        <p:txBody>
          <a:bodyPr/>
          <a:lstStyle/>
          <a:p>
            <a:fld id="{B038033C-D10D-475D-BC1D-940011987204}" type="slidenum">
              <a:rPr lang="en-GB" smtClean="0"/>
              <a:t>18</a:t>
            </a:fld>
            <a:endParaRPr lang="en-GB"/>
          </a:p>
        </p:txBody>
      </p:sp>
    </p:spTree>
    <p:extLst>
      <p:ext uri="{BB962C8B-B14F-4D97-AF65-F5344CB8AC3E}">
        <p14:creationId xmlns:p14="http://schemas.microsoft.com/office/powerpoint/2010/main" val="15600236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latin typeface="Century Gothic" panose="020B0502020202020204" pitchFamily="34" charset="0"/>
              </a:rPr>
              <a:t>Set 2</a:t>
            </a:r>
            <a:r>
              <a:rPr lang="en-GB" baseline="0" dirty="0">
                <a:latin typeface="Century Gothic" panose="020B0502020202020204" pitchFamily="34" charset="0"/>
              </a:rPr>
              <a:t> sounds - like Set 1 but there is the mnemonic phrase and accompanying picture</a:t>
            </a:r>
          </a:p>
          <a:p>
            <a:pPr marL="0" indent="0">
              <a:buNone/>
            </a:pPr>
            <a:endParaRPr lang="en-GB" dirty="0">
              <a:solidFill>
                <a:schemeClr val="accent5">
                  <a:lumMod val="25000"/>
                </a:schemeClr>
              </a:solidFill>
              <a:latin typeface="Century Gothic" panose="020B0502020202020204" pitchFamily="34" charset="0"/>
            </a:endParaRPr>
          </a:p>
          <a:p>
            <a:pPr marL="0" indent="0">
              <a:buNone/>
            </a:pPr>
            <a:r>
              <a:rPr lang="en-GB" dirty="0">
                <a:solidFill>
                  <a:schemeClr val="accent5">
                    <a:lumMod val="25000"/>
                  </a:schemeClr>
                </a:solidFill>
                <a:latin typeface="Century Gothic" panose="020B0502020202020204" pitchFamily="34" charset="0"/>
              </a:rPr>
              <a:t>Set 3 sounds - same sound. Looks different!  </a:t>
            </a:r>
            <a:r>
              <a:rPr lang="en-GB" dirty="0">
                <a:solidFill>
                  <a:srgbClr val="FF0000"/>
                </a:solidFill>
                <a:latin typeface="Century Gothic" panose="020B0502020202020204" pitchFamily="34" charset="0"/>
              </a:rPr>
              <a:t>ow/oa </a:t>
            </a:r>
            <a:r>
              <a:rPr lang="en-GB" dirty="0">
                <a:solidFill>
                  <a:schemeClr val="accent5">
                    <a:lumMod val="25000"/>
                  </a:schemeClr>
                </a:solidFill>
                <a:latin typeface="Century Gothic" panose="020B0502020202020204" pitchFamily="34" charset="0"/>
              </a:rPr>
              <a:t>Same sound. Different spelling!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aseline="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aseline="0" dirty="0">
              <a:latin typeface="Century Gothic" panose="020B0502020202020204" pitchFamily="34" charset="0"/>
            </a:endParaRPr>
          </a:p>
          <a:p>
            <a:endParaRPr lang="en-GB" dirty="0">
              <a:latin typeface="Century Gothic" panose="020B0502020202020204" pitchFamily="34" charset="0"/>
            </a:endParaRPr>
          </a:p>
          <a:p>
            <a:endParaRPr lang="en-GB" dirty="0">
              <a:latin typeface="Century Gothic" panose="020B0502020202020204" pitchFamily="34" charset="0"/>
            </a:endParaRPr>
          </a:p>
          <a:p>
            <a:r>
              <a:rPr lang="en-GB" dirty="0">
                <a:latin typeface="Century Gothic" panose="020B0502020202020204" pitchFamily="34" charset="0"/>
              </a:rPr>
              <a:t>Recap – so far we have looked at:</a:t>
            </a:r>
          </a:p>
          <a:p>
            <a:pPr marL="171450" indent="-171450">
              <a:buFont typeface="Arial" panose="020B0604020202020204" pitchFamily="34" charset="0"/>
              <a:buChar char="•"/>
            </a:pPr>
            <a:endParaRPr lang="en-GB" dirty="0">
              <a:latin typeface="Century Gothic" panose="020B0502020202020204" pitchFamily="34" charset="0"/>
            </a:endParaRPr>
          </a:p>
          <a:p>
            <a:pPr marL="171450" indent="-171450">
              <a:buFont typeface="Arial" panose="020B0604020202020204" pitchFamily="34" charset="0"/>
              <a:buChar char="•"/>
            </a:pPr>
            <a:r>
              <a:rPr lang="en-GB" dirty="0">
                <a:latin typeface="Century Gothic" panose="020B0502020202020204" pitchFamily="34" charset="0"/>
              </a:rPr>
              <a:t>the Literacy Interventions – RWI and Fresh Start</a:t>
            </a:r>
          </a:p>
          <a:p>
            <a:pPr marL="171450" indent="-171450">
              <a:buFont typeface="Arial" panose="020B0604020202020204" pitchFamily="34" charset="0"/>
              <a:buChar char="•"/>
            </a:pPr>
            <a:r>
              <a:rPr lang="en-GB" dirty="0">
                <a:latin typeface="Century Gothic" panose="020B0502020202020204" pitchFamily="34" charset="0"/>
              </a:rPr>
              <a:t>Hotlisting and its purpose</a:t>
            </a:r>
          </a:p>
          <a:p>
            <a:pPr marL="171450" indent="-171450">
              <a:buFont typeface="Arial" panose="020B0604020202020204" pitchFamily="34" charset="0"/>
              <a:buChar char="•"/>
            </a:pPr>
            <a:r>
              <a:rPr lang="en-GB" dirty="0">
                <a:latin typeface="Century Gothic" panose="020B0502020202020204" pitchFamily="34" charset="0"/>
              </a:rPr>
              <a:t>How to introduce, review and teach Set 1 sounds</a:t>
            </a:r>
          </a:p>
          <a:p>
            <a:endParaRPr lang="en-GB" dirty="0">
              <a:latin typeface="Century Gothic" panose="020B0502020202020204" pitchFamily="34" charset="0"/>
            </a:endParaRPr>
          </a:p>
          <a:p>
            <a:endParaRPr lang="en-GB" dirty="0">
              <a:latin typeface="Century Gothic" panose="020B0502020202020204" pitchFamily="34" charset="0"/>
            </a:endParaRPr>
          </a:p>
          <a:p>
            <a:r>
              <a:rPr lang="en-GB" b="1" dirty="0">
                <a:latin typeface="Century Gothic" panose="020B0502020202020204" pitchFamily="34" charset="0"/>
              </a:rPr>
              <a:t>Demonstrate SET 1 </a:t>
            </a:r>
            <a:r>
              <a:rPr lang="en-GB" dirty="0">
                <a:latin typeface="Century Gothic" panose="020B0502020202020204" pitchFamily="34" charset="0"/>
              </a:rPr>
              <a:t>using large m/o/b cards – looking for automaticity – o orange m mountain b boot – at speed then speed write saying the sound</a:t>
            </a:r>
          </a:p>
          <a:p>
            <a:endParaRPr lang="en-GB" dirty="0">
              <a:latin typeface="Century Gothic" panose="020B0502020202020204" pitchFamily="34" charset="0"/>
            </a:endParaRPr>
          </a:p>
          <a:p>
            <a:r>
              <a:rPr lang="en-GB" dirty="0">
                <a:latin typeface="Century Gothic" panose="020B0502020202020204" pitchFamily="34" charset="0"/>
              </a:rPr>
              <a:t>Explain how the cards work to support learning the sound / repetition / writing the letter for that sound</a:t>
            </a:r>
          </a:p>
          <a:p>
            <a:endParaRPr lang="en-GB" dirty="0">
              <a:latin typeface="Century Gothic" panose="020B0502020202020204" pitchFamily="34" charset="0"/>
            </a:endParaRPr>
          </a:p>
          <a:p>
            <a:r>
              <a:rPr lang="en-GB" dirty="0">
                <a:latin typeface="Century Gothic" panose="020B0502020202020204" pitchFamily="34" charset="0"/>
              </a:rPr>
              <a:t>_____</a:t>
            </a:r>
          </a:p>
          <a:p>
            <a:endParaRPr lang="en-GB" dirty="0">
              <a:latin typeface="Century Gothic" panose="020B0502020202020204" pitchFamily="34" charset="0"/>
            </a:endParaRPr>
          </a:p>
          <a:p>
            <a:r>
              <a:rPr lang="en-GB" dirty="0">
                <a:latin typeface="Century Gothic" panose="020B0502020202020204" pitchFamily="34" charset="0"/>
              </a:rPr>
              <a:t>The children are supported to remember/ LEARN </a:t>
            </a:r>
            <a:r>
              <a:rPr lang="en-GB" baseline="0" dirty="0">
                <a:latin typeface="Century Gothic" panose="020B0502020202020204" pitchFamily="34" charset="0"/>
              </a:rPr>
              <a:t> the pure sounds using letter cards with </a:t>
            </a:r>
            <a:r>
              <a:rPr lang="en-GB" dirty="0">
                <a:latin typeface="Century Gothic" panose="020B0502020202020204" pitchFamily="34" charset="0"/>
              </a:rPr>
              <a:t>mnemonics F </a:t>
            </a:r>
            <a:r>
              <a:rPr lang="en-GB" dirty="0" err="1">
                <a:latin typeface="Century Gothic" panose="020B0502020202020204" pitchFamily="34" charset="0"/>
              </a:rPr>
              <a:t>f</a:t>
            </a:r>
            <a:r>
              <a:rPr lang="en-GB" dirty="0">
                <a:latin typeface="Century Gothic" panose="020B0502020202020204" pitchFamily="34" charset="0"/>
              </a:rPr>
              <a:t> </a:t>
            </a:r>
            <a:r>
              <a:rPr lang="en-GB" dirty="0" err="1">
                <a:latin typeface="Century Gothic" panose="020B0502020202020204" pitchFamily="34" charset="0"/>
              </a:rPr>
              <a:t>f</a:t>
            </a:r>
            <a:r>
              <a:rPr lang="en-GB" dirty="0">
                <a:latin typeface="Century Gothic" panose="020B0502020202020204" pitchFamily="34" charset="0"/>
              </a:rPr>
              <a:t> </a:t>
            </a:r>
            <a:r>
              <a:rPr lang="en-GB" dirty="0" err="1">
                <a:latin typeface="Century Gothic" panose="020B0502020202020204" pitchFamily="34" charset="0"/>
              </a:rPr>
              <a:t>ffffflower</a:t>
            </a:r>
            <a:endParaRPr lang="en-GB" dirty="0">
              <a:latin typeface="Century Gothic" panose="020B0502020202020204" pitchFamily="34" charset="0"/>
            </a:endParaRPr>
          </a:p>
          <a:p>
            <a:r>
              <a:rPr lang="en-GB" dirty="0">
                <a:latin typeface="Century Gothic" panose="020B0502020202020204" pitchFamily="34" charset="0"/>
              </a:rPr>
              <a:t>M </a:t>
            </a:r>
            <a:r>
              <a:rPr lang="en-GB" dirty="0" err="1">
                <a:latin typeface="Century Gothic" panose="020B0502020202020204" pitchFamily="34" charset="0"/>
              </a:rPr>
              <a:t>m</a:t>
            </a:r>
            <a:r>
              <a:rPr lang="en-GB" dirty="0">
                <a:latin typeface="Century Gothic" panose="020B0502020202020204" pitchFamily="34" charset="0"/>
              </a:rPr>
              <a:t> </a:t>
            </a:r>
            <a:r>
              <a:rPr lang="en-GB" dirty="0" err="1">
                <a:latin typeface="Century Gothic" panose="020B0502020202020204" pitchFamily="34" charset="0"/>
              </a:rPr>
              <a:t>m</a:t>
            </a:r>
            <a:r>
              <a:rPr lang="en-GB" dirty="0">
                <a:latin typeface="Century Gothic" panose="020B0502020202020204" pitchFamily="34" charset="0"/>
              </a:rPr>
              <a:t> </a:t>
            </a:r>
            <a:r>
              <a:rPr lang="en-GB" dirty="0" err="1">
                <a:latin typeface="Century Gothic" panose="020B0502020202020204" pitchFamily="34" charset="0"/>
              </a:rPr>
              <a:t>mmmmmountain</a:t>
            </a:r>
            <a:r>
              <a:rPr lang="en-GB" dirty="0">
                <a:latin typeface="Century Gothic" panose="020B0502020202020204" pitchFamily="34" charset="0"/>
              </a:rPr>
              <a:t>. FLIP THE CARD PICURE SIDE PHRASE/LETTER</a:t>
            </a:r>
            <a:r>
              <a:rPr lang="en-GB" baseline="0" dirty="0">
                <a:latin typeface="Century Gothic" panose="020B0502020202020204" pitchFamily="34" charset="0"/>
              </a:rPr>
              <a:t> SIDE SOUND</a:t>
            </a:r>
            <a:endParaRPr lang="en-GB" dirty="0">
              <a:latin typeface="Century Gothic" panose="020B0502020202020204" pitchFamily="34" charset="0"/>
            </a:endParaRPr>
          </a:p>
          <a:p>
            <a:pPr marL="0" indent="0">
              <a:buNone/>
            </a:pPr>
            <a:r>
              <a:rPr lang="en-GB" dirty="0">
                <a:latin typeface="Century Gothic" panose="020B0502020202020204" pitchFamily="34" charset="0"/>
              </a:rPr>
              <a:t>Simple picture prompt on one side</a:t>
            </a:r>
          </a:p>
          <a:p>
            <a:pPr marL="0" indent="0">
              <a:buNone/>
            </a:pPr>
            <a:r>
              <a:rPr lang="en-GB" dirty="0">
                <a:latin typeface="Century Gothic" panose="020B0502020202020204" pitchFamily="34" charset="0"/>
              </a:rPr>
              <a:t>Letter or group of letters that represent the sound on others side</a:t>
            </a:r>
          </a:p>
          <a:p>
            <a:pPr marL="0" indent="0">
              <a:buNone/>
            </a:pPr>
            <a:endParaRPr lang="en-GB" baseline="0" dirty="0">
              <a:latin typeface="Century Gothic" panose="020B05020202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b="1" baseline="0" dirty="0">
                <a:latin typeface="Century Gothic" panose="020B0502020202020204" pitchFamily="34" charset="0"/>
              </a:rPr>
              <a:t>Set 2 sound cards</a:t>
            </a:r>
            <a:r>
              <a:rPr lang="en-GB" baseline="0" dirty="0">
                <a:latin typeface="Century Gothic" panose="020B0502020202020204" pitchFamily="34" charset="0"/>
              </a:rPr>
              <a:t> different from Set 1 sounds as there is a </a:t>
            </a:r>
            <a:r>
              <a:rPr lang="en-GB" b="1" baseline="0" dirty="0">
                <a:latin typeface="Century Gothic" panose="020B0502020202020204" pitchFamily="34" charset="0"/>
              </a:rPr>
              <a:t>PICTURE PHRASE </a:t>
            </a:r>
            <a:r>
              <a:rPr lang="en-GB" baseline="0" dirty="0">
                <a:latin typeface="Century Gothic" panose="020B0502020202020204" pitchFamily="34" charset="0"/>
              </a:rPr>
              <a:t>on card to help children remember sounds</a:t>
            </a:r>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a:latin typeface="Century Gothic" panose="020B0502020202020204" pitchFamily="34" charset="0"/>
              </a:rPr>
              <a:t>How to write the letter is on the card.</a:t>
            </a:r>
          </a:p>
          <a:p>
            <a:pPr marL="0" marR="0" indent="0" algn="l" defTabSz="914400" rtl="0" eaLnBrk="1" fontAlgn="auto" latinLnBrk="0" hangingPunct="1">
              <a:lnSpc>
                <a:spcPct val="100000"/>
              </a:lnSpc>
              <a:spcBef>
                <a:spcPts val="0"/>
              </a:spcBef>
              <a:spcAft>
                <a:spcPts val="0"/>
              </a:spcAft>
              <a:buClrTx/>
              <a:buSzTx/>
              <a:buFontTx/>
              <a:buNone/>
              <a:tabLst/>
              <a:defRPr/>
            </a:pPr>
            <a:endParaRPr lang="en-GB" baseline="0" dirty="0">
              <a:latin typeface="Century Gothic" panose="020B05020202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a:latin typeface="Century Gothic" panose="020B0502020202020204" pitchFamily="34" charset="0"/>
              </a:rPr>
              <a:t>Tricky as two letters one sound – need to learn automatically.</a:t>
            </a:r>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latin typeface="Century Gothic" panose="020B0502020202020204" pitchFamily="34" charset="0"/>
            </a:endParaRPr>
          </a:p>
          <a:p>
            <a:pPr marL="0" indent="0">
              <a:buNone/>
            </a:pPr>
            <a:r>
              <a:rPr lang="en-GB" dirty="0">
                <a:latin typeface="Century Gothic" panose="020B0502020202020204" pitchFamily="34" charset="0"/>
              </a:rPr>
              <a:t>HOTLIST</a:t>
            </a:r>
            <a:r>
              <a:rPr lang="en-GB" baseline="0" dirty="0">
                <a:latin typeface="Century Gothic" panose="020B0502020202020204" pitchFamily="34" charset="0"/>
              </a:rPr>
              <a:t> – you may be asked to help learn the sound or form the letter</a:t>
            </a:r>
          </a:p>
          <a:p>
            <a:pPr marL="0" indent="0">
              <a:buNone/>
            </a:pPr>
            <a:r>
              <a:rPr lang="en-GB" baseline="0" dirty="0" err="1">
                <a:latin typeface="Century Gothic" panose="020B0502020202020204" pitchFamily="34" charset="0"/>
              </a:rPr>
              <a:t>MTYTmmm</a:t>
            </a:r>
            <a:endParaRPr lang="en-GB" baseline="0" dirty="0">
              <a:latin typeface="Century Gothic" panose="020B0502020202020204" pitchFamily="34" charset="0"/>
            </a:endParaRPr>
          </a:p>
          <a:p>
            <a:pPr marL="0" indent="0">
              <a:buNone/>
            </a:pPr>
            <a:r>
              <a:rPr lang="en-GB" baseline="0" dirty="0">
                <a:latin typeface="Century Gothic" panose="020B0502020202020204" pitchFamily="34" charset="0"/>
              </a:rPr>
              <a:t>Draw Maisie mountain </a:t>
            </a:r>
            <a:r>
              <a:rPr lang="en-GB" baseline="0" dirty="0" err="1">
                <a:latin typeface="Century Gothic" panose="020B0502020202020204" pitchFamily="34" charset="0"/>
              </a:rPr>
              <a:t>mountain</a:t>
            </a:r>
            <a:r>
              <a:rPr lang="en-GB" baseline="0" dirty="0">
                <a:latin typeface="Century Gothic" panose="020B0502020202020204" pitchFamily="34" charset="0"/>
              </a:rPr>
              <a:t>, air write, show card and letter side.</a:t>
            </a:r>
          </a:p>
          <a:p>
            <a:pPr marL="0" indent="0">
              <a:buNone/>
            </a:pPr>
            <a:r>
              <a:rPr lang="en-GB" b="1" baseline="0" dirty="0">
                <a:latin typeface="Century Gothic" panose="020B0502020202020204" pitchFamily="34" charset="0"/>
              </a:rPr>
              <a:t>Remind pupils to say and write</a:t>
            </a:r>
            <a:endParaRPr lang="en-GB" b="1" dirty="0">
              <a:latin typeface="Century Gothic" panose="020B0502020202020204" pitchFamily="34" charset="0"/>
            </a:endParaRPr>
          </a:p>
          <a:p>
            <a:endParaRPr lang="en-GB" dirty="0"/>
          </a:p>
        </p:txBody>
      </p:sp>
      <p:sp>
        <p:nvSpPr>
          <p:cNvPr id="4" name="Slide Number Placeholder 3"/>
          <p:cNvSpPr>
            <a:spLocks noGrp="1"/>
          </p:cNvSpPr>
          <p:nvPr>
            <p:ph type="sldNum" sz="quarter" idx="5"/>
          </p:nvPr>
        </p:nvSpPr>
        <p:spPr/>
        <p:txBody>
          <a:bodyPr/>
          <a:lstStyle/>
          <a:p>
            <a:fld id="{B038033C-D10D-475D-BC1D-940011987204}" type="slidenum">
              <a:rPr lang="en-GB" smtClean="0"/>
              <a:t>19</a:t>
            </a:fld>
            <a:endParaRPr lang="en-GB"/>
          </a:p>
        </p:txBody>
      </p:sp>
    </p:spTree>
    <p:extLst>
      <p:ext uri="{BB962C8B-B14F-4D97-AF65-F5344CB8AC3E}">
        <p14:creationId xmlns:p14="http://schemas.microsoft.com/office/powerpoint/2010/main" val="32579177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b="1" dirty="0">
                <a:solidFill>
                  <a:schemeClr val="accent5">
                    <a:lumMod val="25000"/>
                  </a:schemeClr>
                </a:solidFill>
                <a:latin typeface="Century Gothic" panose="020B0502020202020204" pitchFamily="34" charset="0"/>
              </a:rPr>
              <a:t>Set 2 – learn AY</a:t>
            </a:r>
          </a:p>
          <a:p>
            <a:pPr marL="0" indent="0">
              <a:buNone/>
            </a:pPr>
            <a:endParaRPr lang="en-GB" b="1" dirty="0">
              <a:solidFill>
                <a:schemeClr val="accent5">
                  <a:lumMod val="25000"/>
                </a:schemeClr>
              </a:solidFill>
              <a:latin typeface="Century Gothic" panose="020B0502020202020204" pitchFamily="34" charset="0"/>
            </a:endParaRPr>
          </a:p>
          <a:p>
            <a:pPr marL="0" indent="0">
              <a:buNone/>
            </a:pPr>
            <a:r>
              <a:rPr lang="en-GB" b="1" dirty="0">
                <a:solidFill>
                  <a:schemeClr val="accent5">
                    <a:lumMod val="25000"/>
                  </a:schemeClr>
                </a:solidFill>
                <a:latin typeface="Century Gothic" panose="020B0502020202020204" pitchFamily="34" charset="0"/>
              </a:rPr>
              <a:t>Set 3 – learn A – E then AI</a:t>
            </a:r>
          </a:p>
          <a:p>
            <a:pPr marL="0" indent="0">
              <a:buNone/>
            </a:pPr>
            <a:endParaRPr lang="en-GB" dirty="0">
              <a:solidFill>
                <a:schemeClr val="accent5">
                  <a:lumMod val="25000"/>
                </a:schemeClr>
              </a:solidFill>
              <a:latin typeface="Century Gothic" panose="020B0502020202020204" pitchFamily="34" charset="0"/>
            </a:endParaRPr>
          </a:p>
          <a:p>
            <a:pPr marL="0" indent="0">
              <a:buNone/>
            </a:pPr>
            <a:r>
              <a:rPr lang="en-GB" dirty="0">
                <a:solidFill>
                  <a:schemeClr val="accent5">
                    <a:lumMod val="25000"/>
                  </a:schemeClr>
                </a:solidFill>
                <a:latin typeface="Century Gothic" panose="020B0502020202020204" pitchFamily="34" charset="0"/>
              </a:rPr>
              <a:t>Set 3 sounds - same sound. Looks different!  </a:t>
            </a:r>
            <a:r>
              <a:rPr lang="en-GB" dirty="0">
                <a:solidFill>
                  <a:srgbClr val="FF0000"/>
                </a:solidFill>
                <a:latin typeface="Century Gothic" panose="020B0502020202020204" pitchFamily="34" charset="0"/>
              </a:rPr>
              <a:t>ow/oa </a:t>
            </a:r>
            <a:r>
              <a:rPr lang="en-GB" dirty="0">
                <a:solidFill>
                  <a:schemeClr val="accent5">
                    <a:lumMod val="25000"/>
                  </a:schemeClr>
                </a:solidFill>
                <a:latin typeface="Century Gothic" panose="020B0502020202020204" pitchFamily="34" charset="0"/>
              </a:rPr>
              <a:t>Same sound. Different spelling!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aseline="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aseline="0" dirty="0">
              <a:latin typeface="Century Gothic" panose="020B0502020202020204" pitchFamily="34" charset="0"/>
            </a:endParaRPr>
          </a:p>
          <a:p>
            <a:endParaRPr lang="en-GB" dirty="0">
              <a:latin typeface="Century Gothic" panose="020B0502020202020204" pitchFamily="34" charset="0"/>
            </a:endParaRPr>
          </a:p>
          <a:p>
            <a:endParaRPr lang="en-GB" dirty="0"/>
          </a:p>
        </p:txBody>
      </p:sp>
      <p:sp>
        <p:nvSpPr>
          <p:cNvPr id="4" name="Slide Number Placeholder 3"/>
          <p:cNvSpPr>
            <a:spLocks noGrp="1"/>
          </p:cNvSpPr>
          <p:nvPr>
            <p:ph type="sldNum" sz="quarter" idx="5"/>
          </p:nvPr>
        </p:nvSpPr>
        <p:spPr/>
        <p:txBody>
          <a:bodyPr/>
          <a:lstStyle/>
          <a:p>
            <a:fld id="{B038033C-D10D-475D-BC1D-940011987204}" type="slidenum">
              <a:rPr lang="en-GB" smtClean="0"/>
              <a:t>20</a:t>
            </a:fld>
            <a:endParaRPr lang="en-GB"/>
          </a:p>
        </p:txBody>
      </p:sp>
    </p:spTree>
    <p:extLst>
      <p:ext uri="{BB962C8B-B14F-4D97-AF65-F5344CB8AC3E}">
        <p14:creationId xmlns:p14="http://schemas.microsoft.com/office/powerpoint/2010/main" val="28635984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0" dirty="0">
              <a:latin typeface="Century Gothic" panose="020B0502020202020204" pitchFamily="34" charset="0"/>
            </a:endParaRPr>
          </a:p>
        </p:txBody>
      </p:sp>
      <p:sp>
        <p:nvSpPr>
          <p:cNvPr id="4" name="Slide Number Placeholder 3"/>
          <p:cNvSpPr>
            <a:spLocks noGrp="1"/>
          </p:cNvSpPr>
          <p:nvPr>
            <p:ph type="sldNum" sz="quarter" idx="10"/>
          </p:nvPr>
        </p:nvSpPr>
        <p:spPr/>
        <p:txBody>
          <a:bodyPr/>
          <a:lstStyle/>
          <a:p>
            <a:fld id="{B038033C-D10D-475D-BC1D-940011987204}" type="slidenum">
              <a:rPr lang="en-GB" smtClean="0"/>
              <a:t>21</a:t>
            </a:fld>
            <a:endParaRPr lang="en-GB"/>
          </a:p>
        </p:txBody>
      </p:sp>
    </p:spTree>
    <p:extLst>
      <p:ext uri="{BB962C8B-B14F-4D97-AF65-F5344CB8AC3E}">
        <p14:creationId xmlns:p14="http://schemas.microsoft.com/office/powerpoint/2010/main" val="38209027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latin typeface="Century Gothic" panose="020B0502020202020204" pitchFamily="34" charset="0"/>
              </a:rPr>
              <a:t>JD</a:t>
            </a:r>
            <a:r>
              <a:rPr lang="en-GB" dirty="0">
                <a:latin typeface="Century Gothic" panose="020B0502020202020204" pitchFamily="34" charset="0"/>
              </a:rPr>
              <a:t> READ SLIDE</a:t>
            </a:r>
          </a:p>
          <a:p>
            <a:endParaRPr lang="en-GB" dirty="0">
              <a:latin typeface="Century Gothic" panose="020B0502020202020204" pitchFamily="34" charset="0"/>
            </a:endParaRPr>
          </a:p>
          <a:p>
            <a:r>
              <a:rPr lang="en-GB" dirty="0">
                <a:latin typeface="Century Gothic" panose="020B0502020202020204" pitchFamily="34" charset="0"/>
              </a:rPr>
              <a:t>Put hand in front of face.</a:t>
            </a:r>
          </a:p>
          <a:p>
            <a:r>
              <a:rPr lang="en-GB" dirty="0">
                <a:latin typeface="Century Gothic" panose="020B0502020202020204" pitchFamily="34" charset="0"/>
              </a:rPr>
              <a:t>Pinch from left to right</a:t>
            </a:r>
          </a:p>
          <a:p>
            <a:r>
              <a:rPr lang="en-GB" dirty="0">
                <a:latin typeface="Century Gothic" panose="020B0502020202020204" pitchFamily="34" charset="0"/>
              </a:rPr>
              <a:t>E.g. chat</a:t>
            </a:r>
          </a:p>
        </p:txBody>
      </p:sp>
      <p:sp>
        <p:nvSpPr>
          <p:cNvPr id="4" name="Slide Number Placeholder 3"/>
          <p:cNvSpPr>
            <a:spLocks noGrp="1"/>
          </p:cNvSpPr>
          <p:nvPr>
            <p:ph type="sldNum" sz="quarter" idx="10"/>
          </p:nvPr>
        </p:nvSpPr>
        <p:spPr/>
        <p:txBody>
          <a:bodyPr/>
          <a:lstStyle/>
          <a:p>
            <a:fld id="{B038033C-D10D-475D-BC1D-940011987204}" type="slidenum">
              <a:rPr lang="en-GB" smtClean="0"/>
              <a:t>22</a:t>
            </a:fld>
            <a:endParaRPr lang="en-GB"/>
          </a:p>
        </p:txBody>
      </p:sp>
    </p:spTree>
    <p:extLst>
      <p:ext uri="{BB962C8B-B14F-4D97-AF65-F5344CB8AC3E}">
        <p14:creationId xmlns:p14="http://schemas.microsoft.com/office/powerpoint/2010/main" val="15555764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latin typeface="Century Gothic" panose="020B0502020202020204" pitchFamily="34" charset="0"/>
              </a:rPr>
              <a:t>MODEL CHAT LIGHT MAKE</a:t>
            </a:r>
          </a:p>
        </p:txBody>
      </p:sp>
      <p:sp>
        <p:nvSpPr>
          <p:cNvPr id="4" name="Slide Number Placeholder 3"/>
          <p:cNvSpPr>
            <a:spLocks noGrp="1"/>
          </p:cNvSpPr>
          <p:nvPr>
            <p:ph type="sldNum" sz="quarter" idx="10"/>
          </p:nvPr>
        </p:nvSpPr>
        <p:spPr/>
        <p:txBody>
          <a:bodyPr/>
          <a:lstStyle/>
          <a:p>
            <a:fld id="{B038033C-D10D-475D-BC1D-940011987204}" type="slidenum">
              <a:rPr lang="en-GB" smtClean="0"/>
              <a:t>23</a:t>
            </a:fld>
            <a:endParaRPr lang="en-GB"/>
          </a:p>
        </p:txBody>
      </p:sp>
    </p:spTree>
    <p:extLst>
      <p:ext uri="{BB962C8B-B14F-4D97-AF65-F5344CB8AC3E}">
        <p14:creationId xmlns:p14="http://schemas.microsoft.com/office/powerpoint/2010/main" val="14408567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Image Placeholder 1">
            <a:extLst>
              <a:ext uri="{FF2B5EF4-FFF2-40B4-BE49-F238E27FC236}">
                <a16:creationId xmlns:a16="http://schemas.microsoft.com/office/drawing/2014/main" id="{E337EB24-45D4-44F1-8F99-82D2F83B38B7}"/>
              </a:ext>
            </a:extLst>
          </p:cNvPr>
          <p:cNvSpPr>
            <a:spLocks noGrp="1" noRot="1" noChangeAspect="1" noChangeArrowheads="1" noTextEdit="1"/>
          </p:cNvSpPr>
          <p:nvPr>
            <p:ph type="sldImg"/>
          </p:nvPr>
        </p:nvSpPr>
        <p:spPr>
          <a:ln/>
        </p:spPr>
      </p:sp>
      <p:sp>
        <p:nvSpPr>
          <p:cNvPr id="114691" name="Notes Placeholder 2">
            <a:extLst>
              <a:ext uri="{FF2B5EF4-FFF2-40B4-BE49-F238E27FC236}">
                <a16:creationId xmlns:a16="http://schemas.microsoft.com/office/drawing/2014/main" id="{DE11196F-B9C5-473C-AB28-0D5B7B8CF131}"/>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latin typeface="Century Gothic" panose="020B0502020202020204" pitchFamily="34" charset="0"/>
              </a:rPr>
              <a:t>Done to reinforce number letter that make up sounds when we write them. (2 letters/ 1 sound)</a:t>
            </a:r>
          </a:p>
          <a:p>
            <a:endParaRPr lang="en-GB" altLang="en-US" dirty="0">
              <a:latin typeface="Century Gothic" panose="020B0502020202020204" pitchFamily="34" charset="0"/>
            </a:endParaRPr>
          </a:p>
          <a:p>
            <a:r>
              <a:rPr lang="en-GB" altLang="en-US" dirty="0">
                <a:latin typeface="Century Gothic" panose="020B0502020202020204" pitchFamily="34" charset="0"/>
              </a:rPr>
              <a:t>When children have spelled the word get them to WRITE IT DOWN AND THEN GRAPHEME MARK IT</a:t>
            </a:r>
          </a:p>
        </p:txBody>
      </p:sp>
      <p:sp>
        <p:nvSpPr>
          <p:cNvPr id="114692" name="Slide Number Placeholder 3">
            <a:extLst>
              <a:ext uri="{FF2B5EF4-FFF2-40B4-BE49-F238E27FC236}">
                <a16:creationId xmlns:a16="http://schemas.microsoft.com/office/drawing/2014/main" id="{42F63BFE-7C8C-44D2-8B49-67CB8D6B6442}"/>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6ACC1117-0CCD-4E11-9769-489CC24F9D06}" type="slidenum">
              <a:rPr lang="en-GB" altLang="en-US" sz="1200" smtClean="0"/>
              <a:pPr/>
              <a:t>24</a:t>
            </a:fld>
            <a:endParaRPr lang="en-GB" altLang="en-US" sz="120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latin typeface="Century Gothic" panose="020B0502020202020204" pitchFamily="34" charset="0"/>
            </a:endParaRPr>
          </a:p>
          <a:p>
            <a:endParaRPr lang="en-GB" dirty="0">
              <a:latin typeface="Century Gothic" panose="020B0502020202020204" pitchFamily="34" charset="0"/>
            </a:endParaRPr>
          </a:p>
        </p:txBody>
      </p:sp>
      <p:sp>
        <p:nvSpPr>
          <p:cNvPr id="4" name="Slide Number Placeholder 3"/>
          <p:cNvSpPr>
            <a:spLocks noGrp="1"/>
          </p:cNvSpPr>
          <p:nvPr>
            <p:ph type="sldNum" sz="quarter" idx="10"/>
          </p:nvPr>
        </p:nvSpPr>
        <p:spPr/>
        <p:txBody>
          <a:bodyPr/>
          <a:lstStyle/>
          <a:p>
            <a:fld id="{B038033C-D10D-475D-BC1D-940011987204}" type="slidenum">
              <a:rPr lang="en-GB" smtClean="0"/>
              <a:t>25</a:t>
            </a:fld>
            <a:endParaRPr lang="en-GB"/>
          </a:p>
        </p:txBody>
      </p:sp>
    </p:spTree>
    <p:extLst>
      <p:ext uri="{BB962C8B-B14F-4D97-AF65-F5344CB8AC3E}">
        <p14:creationId xmlns:p14="http://schemas.microsoft.com/office/powerpoint/2010/main" val="101316712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baseline="0" dirty="0">
                <a:latin typeface="Century Gothic" panose="020B0502020202020204" pitchFamily="34" charset="0"/>
              </a:rPr>
              <a:t>Explain how it works</a:t>
            </a:r>
          </a:p>
          <a:p>
            <a:endParaRPr lang="en-GB" b="1" baseline="0" dirty="0">
              <a:latin typeface="Century Gothic" panose="020B0502020202020204" pitchFamily="34" charset="0"/>
            </a:endParaRPr>
          </a:p>
          <a:p>
            <a:r>
              <a:rPr lang="en-GB" b="1" baseline="0" dirty="0">
                <a:latin typeface="Century Gothic" panose="020B0502020202020204" pitchFamily="34" charset="0"/>
              </a:rPr>
              <a:t>JUDE to MODEL with Toni/group </a:t>
            </a:r>
          </a:p>
          <a:p>
            <a:endParaRPr lang="en-GB" baseline="0" dirty="0">
              <a:latin typeface="Century Gothic" panose="020B0502020202020204" pitchFamily="34" charset="0"/>
            </a:endParaRPr>
          </a:p>
          <a:p>
            <a:r>
              <a:rPr lang="en-GB" baseline="0" dirty="0">
                <a:latin typeface="Century Gothic" panose="020B0502020202020204" pitchFamily="34" charset="0"/>
              </a:rPr>
              <a:t>The rain is in my hair.</a:t>
            </a:r>
          </a:p>
          <a:p>
            <a:endParaRPr lang="en-GB" baseline="0" dirty="0">
              <a:latin typeface="Century Gothic" panose="020B0502020202020204" pitchFamily="34" charset="0"/>
            </a:endParaRPr>
          </a:p>
          <a:p>
            <a:r>
              <a:rPr lang="en-GB" baseline="0" dirty="0">
                <a:latin typeface="Century Gothic" panose="020B0502020202020204" pitchFamily="34" charset="0"/>
              </a:rPr>
              <a:t>Make up own with </a:t>
            </a:r>
            <a:r>
              <a:rPr lang="en-GB" baseline="0" dirty="0" err="1">
                <a:latin typeface="Century Gothic" panose="020B0502020202020204" pitchFamily="34" charset="0"/>
              </a:rPr>
              <a:t>sh</a:t>
            </a:r>
            <a:r>
              <a:rPr lang="en-GB" baseline="0" dirty="0">
                <a:latin typeface="Century Gothic" panose="020B0502020202020204" pitchFamily="34" charset="0"/>
              </a:rPr>
              <a:t> word and the is</a:t>
            </a:r>
          </a:p>
        </p:txBody>
      </p:sp>
      <p:sp>
        <p:nvSpPr>
          <p:cNvPr id="4" name="Slide Number Placeholder 3"/>
          <p:cNvSpPr>
            <a:spLocks noGrp="1"/>
          </p:cNvSpPr>
          <p:nvPr>
            <p:ph type="sldNum" sz="quarter" idx="10"/>
          </p:nvPr>
        </p:nvSpPr>
        <p:spPr/>
        <p:txBody>
          <a:bodyPr/>
          <a:lstStyle/>
          <a:p>
            <a:fld id="{B038033C-D10D-475D-BC1D-940011987204}" type="slidenum">
              <a:rPr lang="en-GB" smtClean="0"/>
              <a:t>26</a:t>
            </a:fld>
            <a:endParaRPr lang="en-GB"/>
          </a:p>
        </p:txBody>
      </p:sp>
    </p:spTree>
    <p:extLst>
      <p:ext uri="{BB962C8B-B14F-4D97-AF65-F5344CB8AC3E}">
        <p14:creationId xmlns:p14="http://schemas.microsoft.com/office/powerpoint/2010/main" val="2545447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latin typeface="Century Gothic" panose="020B0502020202020204" pitchFamily="34" charset="0"/>
              </a:rPr>
              <a:t>JD TC model a couple of examples</a:t>
            </a:r>
          </a:p>
          <a:p>
            <a:endParaRPr lang="en-GB" dirty="0">
              <a:latin typeface="Century Gothic" panose="020B0502020202020204" pitchFamily="34" charset="0"/>
            </a:endParaRPr>
          </a:p>
          <a:p>
            <a:r>
              <a:rPr lang="en-GB" dirty="0">
                <a:latin typeface="Century Gothic" panose="020B0502020202020204" pitchFamily="34" charset="0"/>
              </a:rPr>
              <a:t>NEED TO KNOW LETTER NAME</a:t>
            </a:r>
          </a:p>
          <a:p>
            <a:endParaRPr lang="en-GB" dirty="0">
              <a:latin typeface="Century Gothic" panose="020B0502020202020204" pitchFamily="34" charset="0"/>
            </a:endParaRPr>
          </a:p>
          <a:p>
            <a:r>
              <a:rPr lang="en-GB" dirty="0">
                <a:latin typeface="Century Gothic" panose="020B0502020202020204" pitchFamily="34" charset="0"/>
              </a:rPr>
              <a:t>Have some RED words ready to use</a:t>
            </a:r>
          </a:p>
          <a:p>
            <a:endParaRPr lang="en-GB" dirty="0">
              <a:latin typeface="Century Gothic" panose="020B0502020202020204" pitchFamily="34" charset="0"/>
            </a:endParaRPr>
          </a:p>
        </p:txBody>
      </p:sp>
      <p:sp>
        <p:nvSpPr>
          <p:cNvPr id="4" name="Slide Number Placeholder 3"/>
          <p:cNvSpPr>
            <a:spLocks noGrp="1"/>
          </p:cNvSpPr>
          <p:nvPr>
            <p:ph type="sldNum" sz="quarter" idx="10"/>
          </p:nvPr>
        </p:nvSpPr>
        <p:spPr/>
        <p:txBody>
          <a:bodyPr/>
          <a:lstStyle/>
          <a:p>
            <a:fld id="{B038033C-D10D-475D-BC1D-940011987204}" type="slidenum">
              <a:rPr lang="en-GB" smtClean="0"/>
              <a:t>27</a:t>
            </a:fld>
            <a:endParaRPr lang="en-GB"/>
          </a:p>
        </p:txBody>
      </p:sp>
    </p:spTree>
    <p:extLst>
      <p:ext uri="{BB962C8B-B14F-4D97-AF65-F5344CB8AC3E}">
        <p14:creationId xmlns:p14="http://schemas.microsoft.com/office/powerpoint/2010/main" val="19876066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latin typeface="Century Gothic" panose="020B0502020202020204" pitchFamily="34" charset="0"/>
              </a:rPr>
              <a:t>RED CARD</a:t>
            </a:r>
          </a:p>
          <a:p>
            <a:endParaRPr lang="en-GB" dirty="0">
              <a:latin typeface="Century Gothic" panose="020B0502020202020204" pitchFamily="34" charset="0"/>
            </a:endParaRPr>
          </a:p>
          <a:p>
            <a:r>
              <a:rPr lang="en-GB" dirty="0">
                <a:latin typeface="Century Gothic" panose="020B0502020202020204" pitchFamily="34" charset="0"/>
              </a:rPr>
              <a:t>Mnemonics</a:t>
            </a:r>
          </a:p>
          <a:p>
            <a:endParaRPr lang="en-GB" dirty="0"/>
          </a:p>
          <a:p>
            <a:endParaRPr lang="en-GB" dirty="0"/>
          </a:p>
        </p:txBody>
      </p:sp>
      <p:sp>
        <p:nvSpPr>
          <p:cNvPr id="4" name="Slide Number Placeholder 3"/>
          <p:cNvSpPr>
            <a:spLocks noGrp="1"/>
          </p:cNvSpPr>
          <p:nvPr>
            <p:ph type="sldNum" sz="quarter" idx="10"/>
          </p:nvPr>
        </p:nvSpPr>
        <p:spPr/>
        <p:txBody>
          <a:bodyPr/>
          <a:lstStyle/>
          <a:p>
            <a:fld id="{B038033C-D10D-475D-BC1D-940011987204}" type="slidenum">
              <a:rPr lang="en-GB" smtClean="0"/>
              <a:t>28</a:t>
            </a:fld>
            <a:endParaRPr lang="en-GB"/>
          </a:p>
        </p:txBody>
      </p:sp>
    </p:spTree>
    <p:extLst>
      <p:ext uri="{BB962C8B-B14F-4D97-AF65-F5344CB8AC3E}">
        <p14:creationId xmlns:p14="http://schemas.microsoft.com/office/powerpoint/2010/main" val="5199639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0" dirty="0">
              <a:latin typeface="Century Gothic" panose="020B0502020202020204" pitchFamily="34" charset="0"/>
            </a:endParaRPr>
          </a:p>
        </p:txBody>
      </p:sp>
      <p:sp>
        <p:nvSpPr>
          <p:cNvPr id="4" name="Slide Number Placeholder 3"/>
          <p:cNvSpPr>
            <a:spLocks noGrp="1"/>
          </p:cNvSpPr>
          <p:nvPr>
            <p:ph type="sldNum" sz="quarter" idx="10"/>
          </p:nvPr>
        </p:nvSpPr>
        <p:spPr/>
        <p:txBody>
          <a:bodyPr/>
          <a:lstStyle/>
          <a:p>
            <a:fld id="{B038033C-D10D-475D-BC1D-940011987204}" type="slidenum">
              <a:rPr lang="en-GB" smtClean="0"/>
              <a:t>29</a:t>
            </a:fld>
            <a:endParaRPr lang="en-GB"/>
          </a:p>
        </p:txBody>
      </p:sp>
    </p:spTree>
    <p:extLst>
      <p:ext uri="{BB962C8B-B14F-4D97-AF65-F5344CB8AC3E}">
        <p14:creationId xmlns:p14="http://schemas.microsoft.com/office/powerpoint/2010/main" val="302154538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038033C-D10D-475D-BC1D-940011987204}" type="slidenum">
              <a:rPr lang="en-GB" smtClean="0"/>
              <a:t>31</a:t>
            </a:fld>
            <a:endParaRPr lang="en-GB"/>
          </a:p>
        </p:txBody>
      </p:sp>
    </p:spTree>
    <p:extLst>
      <p:ext uri="{BB962C8B-B14F-4D97-AF65-F5344CB8AC3E}">
        <p14:creationId xmlns:p14="http://schemas.microsoft.com/office/powerpoint/2010/main" val="296223901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038033C-D10D-475D-BC1D-940011987204}" type="slidenum">
              <a:rPr lang="en-GB" smtClean="0"/>
              <a:t>32</a:t>
            </a:fld>
            <a:endParaRPr lang="en-GB"/>
          </a:p>
        </p:txBody>
      </p:sp>
    </p:spTree>
    <p:extLst>
      <p:ext uri="{BB962C8B-B14F-4D97-AF65-F5344CB8AC3E}">
        <p14:creationId xmlns:p14="http://schemas.microsoft.com/office/powerpoint/2010/main" val="274788423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0" dirty="0">
              <a:latin typeface="Century Gothic" panose="020B0502020202020204" pitchFamily="34" charset="0"/>
            </a:endParaRPr>
          </a:p>
        </p:txBody>
      </p:sp>
      <p:sp>
        <p:nvSpPr>
          <p:cNvPr id="4" name="Slide Number Placeholder 3"/>
          <p:cNvSpPr>
            <a:spLocks noGrp="1"/>
          </p:cNvSpPr>
          <p:nvPr>
            <p:ph type="sldNum" sz="quarter" idx="10"/>
          </p:nvPr>
        </p:nvSpPr>
        <p:spPr/>
        <p:txBody>
          <a:bodyPr/>
          <a:lstStyle/>
          <a:p>
            <a:fld id="{B038033C-D10D-475D-BC1D-940011987204}" type="slidenum">
              <a:rPr lang="en-GB" smtClean="0"/>
              <a:t>33</a:t>
            </a:fld>
            <a:endParaRPr lang="en-GB"/>
          </a:p>
        </p:txBody>
      </p:sp>
    </p:spTree>
    <p:extLst>
      <p:ext uri="{BB962C8B-B14F-4D97-AF65-F5344CB8AC3E}">
        <p14:creationId xmlns:p14="http://schemas.microsoft.com/office/powerpoint/2010/main" val="396608092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B038033C-D10D-475D-BC1D-940011987204}" type="slidenum">
              <a:rPr lang="en-GB" smtClean="0"/>
              <a:t>34</a:t>
            </a:fld>
            <a:endParaRPr lang="en-GB"/>
          </a:p>
        </p:txBody>
      </p:sp>
    </p:spTree>
    <p:extLst>
      <p:ext uri="{BB962C8B-B14F-4D97-AF65-F5344CB8AC3E}">
        <p14:creationId xmlns:p14="http://schemas.microsoft.com/office/powerpoint/2010/main" val="239885798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latin typeface="Century Gothic" panose="020B0502020202020204" pitchFamily="34" charset="0"/>
              </a:rPr>
              <a:t>JD </a:t>
            </a:r>
          </a:p>
          <a:p>
            <a:endParaRPr lang="en-GB" dirty="0">
              <a:latin typeface="Century Gothic" panose="020B0502020202020204" pitchFamily="34" charset="0"/>
            </a:endParaRPr>
          </a:p>
          <a:p>
            <a:r>
              <a:rPr lang="en-GB" dirty="0">
                <a:latin typeface="Century Gothic" panose="020B0502020202020204" pitchFamily="34" charset="0"/>
              </a:rPr>
              <a:t>Robot speak – say sounds then word, feed into robot</a:t>
            </a:r>
          </a:p>
          <a:p>
            <a:endParaRPr lang="en-GB" dirty="0">
              <a:latin typeface="Century Gothic" panose="020B0502020202020204" pitchFamily="34" charset="0"/>
            </a:endParaRPr>
          </a:p>
          <a:p>
            <a:r>
              <a:rPr lang="en-GB" dirty="0">
                <a:latin typeface="Century Gothic" panose="020B0502020202020204" pitchFamily="34" charset="0"/>
              </a:rPr>
              <a:t>Light for each sound – look at picture, say sounds/word + press light</a:t>
            </a:r>
          </a:p>
          <a:p>
            <a:endParaRPr lang="en-GB" dirty="0"/>
          </a:p>
        </p:txBody>
      </p:sp>
      <p:sp>
        <p:nvSpPr>
          <p:cNvPr id="4" name="Slide Number Placeholder 3"/>
          <p:cNvSpPr>
            <a:spLocks noGrp="1"/>
          </p:cNvSpPr>
          <p:nvPr>
            <p:ph type="sldNum" sz="quarter" idx="10"/>
          </p:nvPr>
        </p:nvSpPr>
        <p:spPr/>
        <p:txBody>
          <a:bodyPr/>
          <a:lstStyle/>
          <a:p>
            <a:fld id="{B038033C-D10D-475D-BC1D-940011987204}" type="slidenum">
              <a:rPr lang="en-GB" smtClean="0"/>
              <a:t>35</a:t>
            </a:fld>
            <a:endParaRPr lang="en-GB"/>
          </a:p>
        </p:txBody>
      </p:sp>
    </p:spTree>
    <p:extLst>
      <p:ext uri="{BB962C8B-B14F-4D97-AF65-F5344CB8AC3E}">
        <p14:creationId xmlns:p14="http://schemas.microsoft.com/office/powerpoint/2010/main" val="91129149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latin typeface="Century Gothic" panose="020B0502020202020204" pitchFamily="34" charset="0"/>
              </a:rPr>
              <a:t>JD </a:t>
            </a:r>
          </a:p>
          <a:p>
            <a:endParaRPr lang="en-GB" dirty="0">
              <a:latin typeface="Century Gothic" panose="020B0502020202020204" pitchFamily="34" charset="0"/>
            </a:endParaRPr>
          </a:p>
          <a:p>
            <a:r>
              <a:rPr lang="en-GB" dirty="0">
                <a:latin typeface="Century Gothic" panose="020B0502020202020204" pitchFamily="34" charset="0"/>
              </a:rPr>
              <a:t>Vowel digraphs – aim to collect as many pom poms as possible – have to say sound, think of a word with sound and collect pom </a:t>
            </a:r>
            <a:r>
              <a:rPr lang="en-GB" dirty="0" err="1">
                <a:latin typeface="Century Gothic" panose="020B0502020202020204" pitchFamily="34" charset="0"/>
              </a:rPr>
              <a:t>pom</a:t>
            </a:r>
            <a:r>
              <a:rPr lang="en-GB" dirty="0">
                <a:latin typeface="Century Gothic" panose="020B0502020202020204" pitchFamily="34" charset="0"/>
              </a:rPr>
              <a:t> if get it right</a:t>
            </a:r>
          </a:p>
        </p:txBody>
      </p:sp>
      <p:sp>
        <p:nvSpPr>
          <p:cNvPr id="4" name="Slide Number Placeholder 3"/>
          <p:cNvSpPr>
            <a:spLocks noGrp="1"/>
          </p:cNvSpPr>
          <p:nvPr>
            <p:ph type="sldNum" sz="quarter" idx="10"/>
          </p:nvPr>
        </p:nvSpPr>
        <p:spPr/>
        <p:txBody>
          <a:bodyPr/>
          <a:lstStyle/>
          <a:p>
            <a:fld id="{B038033C-D10D-475D-BC1D-940011987204}" type="slidenum">
              <a:rPr lang="en-GB" smtClean="0"/>
              <a:t>36</a:t>
            </a:fld>
            <a:endParaRPr lang="en-GB"/>
          </a:p>
        </p:txBody>
      </p:sp>
    </p:spTree>
    <p:extLst>
      <p:ext uri="{BB962C8B-B14F-4D97-AF65-F5344CB8AC3E}">
        <p14:creationId xmlns:p14="http://schemas.microsoft.com/office/powerpoint/2010/main" val="239657992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1" dirty="0"/>
          </a:p>
        </p:txBody>
      </p:sp>
      <p:sp>
        <p:nvSpPr>
          <p:cNvPr id="4" name="Slide Number Placeholder 3"/>
          <p:cNvSpPr>
            <a:spLocks noGrp="1"/>
          </p:cNvSpPr>
          <p:nvPr>
            <p:ph type="sldNum" sz="quarter" idx="10"/>
          </p:nvPr>
        </p:nvSpPr>
        <p:spPr/>
        <p:txBody>
          <a:bodyPr/>
          <a:lstStyle/>
          <a:p>
            <a:fld id="{B038033C-D10D-475D-BC1D-940011987204}" type="slidenum">
              <a:rPr lang="en-GB" smtClean="0"/>
              <a:t>37</a:t>
            </a:fld>
            <a:endParaRPr lang="en-GB"/>
          </a:p>
        </p:txBody>
      </p:sp>
    </p:spTree>
    <p:extLst>
      <p:ext uri="{BB962C8B-B14F-4D97-AF65-F5344CB8AC3E}">
        <p14:creationId xmlns:p14="http://schemas.microsoft.com/office/powerpoint/2010/main" val="267034209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993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1588"/>
            <a:ext cx="9145588" cy="6859588"/>
          </a:xfrm>
          <a:prstGeom prst="rect">
            <a:avLst/>
          </a:prstGeom>
          <a:noFill/>
          <a:extLst>
            <a:ext uri="{909E8E84-426E-40DD-AFC4-6F175D3DCCD1}">
              <a14:hiddenFill xmlns:a14="http://schemas.microsoft.com/office/drawing/2010/main">
                <a:solidFill>
                  <a:srgbClr val="FFFFFF"/>
                </a:solidFill>
              </a14:hiddenFill>
            </a:ext>
          </a:extLst>
        </p:spPr>
      </p:pic>
      <p:sp>
        <p:nvSpPr>
          <p:cNvPr id="99331" name="Rectangle 3"/>
          <p:cNvSpPr>
            <a:spLocks noGrp="1" noChangeArrowheads="1"/>
          </p:cNvSpPr>
          <p:nvPr>
            <p:ph type="ctrTitle"/>
          </p:nvPr>
        </p:nvSpPr>
        <p:spPr>
          <a:xfrm>
            <a:off x="914400" y="1600200"/>
            <a:ext cx="7315200" cy="1143000"/>
          </a:xfrm>
        </p:spPr>
        <p:txBody>
          <a:bodyPr anchor="ctr"/>
          <a:lstStyle>
            <a:lvl1pPr>
              <a:defRPr/>
            </a:lvl1pPr>
          </a:lstStyle>
          <a:p>
            <a:pPr lvl="0"/>
            <a:r>
              <a:rPr lang="en-US" noProof="0"/>
              <a:t>Click to edit Master title style</a:t>
            </a:r>
          </a:p>
        </p:txBody>
      </p:sp>
      <p:sp>
        <p:nvSpPr>
          <p:cNvPr id="99332" name="Rectangle 4"/>
          <p:cNvSpPr>
            <a:spLocks noGrp="1" noChangeArrowheads="1"/>
          </p:cNvSpPr>
          <p:nvPr>
            <p:ph type="subTitle" idx="1"/>
          </p:nvPr>
        </p:nvSpPr>
        <p:spPr>
          <a:xfrm>
            <a:off x="914400" y="2895600"/>
            <a:ext cx="7315200" cy="1752600"/>
          </a:xfrm>
        </p:spPr>
        <p:txBody>
          <a:bodyPr/>
          <a:lstStyle>
            <a:lvl1pPr marL="0" indent="0" algn="ctr">
              <a:buFontTx/>
              <a:buNone/>
              <a:defRPr/>
            </a:lvl1pPr>
          </a:lstStyle>
          <a:p>
            <a:pPr lvl="0"/>
            <a:r>
              <a:rPr lang="en-US" noProof="0"/>
              <a:t>Click to edit Master subtitle style</a:t>
            </a:r>
          </a:p>
        </p:txBody>
      </p:sp>
      <p:sp>
        <p:nvSpPr>
          <p:cNvPr id="99333" name="Rectangle 5"/>
          <p:cNvSpPr>
            <a:spLocks noGrp="1" noChangeArrowheads="1"/>
          </p:cNvSpPr>
          <p:nvPr>
            <p:ph type="dt" sz="half" idx="2"/>
          </p:nvPr>
        </p:nvSpPr>
        <p:spPr>
          <a:xfrm>
            <a:off x="914400" y="6096000"/>
            <a:ext cx="1676400" cy="457200"/>
          </a:xfrm>
        </p:spPr>
        <p:txBody>
          <a:bodyPr/>
          <a:lstStyle>
            <a:lvl1pPr>
              <a:defRPr/>
            </a:lvl1pPr>
          </a:lstStyle>
          <a:p>
            <a:fld id="{2C1C51DE-B749-4B74-BE94-4BCFD9461B4C}" type="datetimeFigureOut">
              <a:rPr lang="en-GB" smtClean="0"/>
              <a:t>29/11/2023</a:t>
            </a:fld>
            <a:endParaRPr lang="en-GB" dirty="0"/>
          </a:p>
        </p:txBody>
      </p:sp>
      <p:sp>
        <p:nvSpPr>
          <p:cNvPr id="99334" name="Rectangle 6"/>
          <p:cNvSpPr>
            <a:spLocks noGrp="1" noChangeArrowheads="1"/>
          </p:cNvSpPr>
          <p:nvPr>
            <p:ph type="ftr" sz="quarter" idx="3"/>
          </p:nvPr>
        </p:nvSpPr>
        <p:spPr>
          <a:xfrm>
            <a:off x="3124200" y="6096000"/>
            <a:ext cx="2895600" cy="457200"/>
          </a:xfrm>
        </p:spPr>
        <p:txBody>
          <a:bodyPr/>
          <a:lstStyle>
            <a:lvl1pPr>
              <a:defRPr/>
            </a:lvl1pPr>
          </a:lstStyle>
          <a:p>
            <a:endParaRPr lang="en-GB" dirty="0"/>
          </a:p>
        </p:txBody>
      </p:sp>
      <p:sp>
        <p:nvSpPr>
          <p:cNvPr id="99335" name="Rectangle 7"/>
          <p:cNvSpPr>
            <a:spLocks noGrp="1" noChangeArrowheads="1"/>
          </p:cNvSpPr>
          <p:nvPr>
            <p:ph type="sldNum" sz="quarter" idx="4"/>
          </p:nvPr>
        </p:nvSpPr>
        <p:spPr>
          <a:xfrm>
            <a:off x="6553200" y="6096000"/>
            <a:ext cx="1676400" cy="457200"/>
          </a:xfrm>
        </p:spPr>
        <p:txBody>
          <a:bodyPr/>
          <a:lstStyle>
            <a:lvl1pPr>
              <a:defRPr/>
            </a:lvl1pPr>
          </a:lstStyle>
          <a:p>
            <a:fld id="{D1FA4155-E8F0-4A96-BCA9-D0D05517A993}" type="slidenum">
              <a:rPr lang="en-GB" smtClean="0"/>
              <a:t>‹#›</a:t>
            </a:fld>
            <a:endParaRPr lang="en-GB" dirty="0"/>
          </a:p>
        </p:txBody>
      </p:sp>
    </p:spTree>
    <p:extLst>
      <p:ext uri="{BB962C8B-B14F-4D97-AF65-F5344CB8AC3E}">
        <p14:creationId xmlns:p14="http://schemas.microsoft.com/office/powerpoint/2010/main" val="11745620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fld id="{2C1C51DE-B749-4B74-BE94-4BCFD9461B4C}" type="datetimeFigureOut">
              <a:rPr lang="en-GB" smtClean="0"/>
              <a:t>29/11/2023</a:t>
            </a:fld>
            <a:endParaRPr lang="en-GB" dirty="0"/>
          </a:p>
        </p:txBody>
      </p:sp>
      <p:sp>
        <p:nvSpPr>
          <p:cNvPr id="5" name="Footer Placeholder 4"/>
          <p:cNvSpPr>
            <a:spLocks noGrp="1"/>
          </p:cNvSpPr>
          <p:nvPr>
            <p:ph type="ftr" sz="quarter" idx="11"/>
          </p:nvPr>
        </p:nvSpPr>
        <p:spPr/>
        <p:txBody>
          <a:bodyPr/>
          <a:lstStyle>
            <a:lvl1pPr>
              <a:defRPr/>
            </a:lvl1pPr>
          </a:lstStyle>
          <a:p>
            <a:endParaRPr lang="en-GB" dirty="0"/>
          </a:p>
        </p:txBody>
      </p:sp>
      <p:sp>
        <p:nvSpPr>
          <p:cNvPr id="6" name="Slide Number Placeholder 5"/>
          <p:cNvSpPr>
            <a:spLocks noGrp="1"/>
          </p:cNvSpPr>
          <p:nvPr>
            <p:ph type="sldNum" sz="quarter" idx="12"/>
          </p:nvPr>
        </p:nvSpPr>
        <p:spPr/>
        <p:txBody>
          <a:bodyPr/>
          <a:lstStyle>
            <a:lvl1pPr>
              <a:defRPr/>
            </a:lvl1pPr>
          </a:lstStyle>
          <a:p>
            <a:fld id="{D1FA4155-E8F0-4A96-BCA9-D0D05517A993}" type="slidenum">
              <a:rPr lang="en-GB" smtClean="0"/>
              <a:t>‹#›</a:t>
            </a:fld>
            <a:endParaRPr lang="en-GB" dirty="0"/>
          </a:p>
        </p:txBody>
      </p:sp>
    </p:spTree>
    <p:extLst>
      <p:ext uri="{BB962C8B-B14F-4D97-AF65-F5344CB8AC3E}">
        <p14:creationId xmlns:p14="http://schemas.microsoft.com/office/powerpoint/2010/main" val="455049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0"/>
            <a:ext cx="7886700" cy="2852737"/>
          </a:xfrm>
        </p:spPr>
        <p:txBody>
          <a:bodyPr/>
          <a:lstStyle>
            <a:lvl1pPr>
              <a:defRPr sz="4500"/>
            </a:lvl1pPr>
          </a:lstStyle>
          <a:p>
            <a:r>
              <a:rPr lang="en-US"/>
              <a:t>Click to edit Master title style</a:t>
            </a:r>
            <a:endParaRPr lang="en-GB"/>
          </a:p>
        </p:txBody>
      </p:sp>
      <p:sp>
        <p:nvSpPr>
          <p:cNvPr id="3" name="Text Placeholder 2"/>
          <p:cNvSpPr>
            <a:spLocks noGrp="1"/>
          </p:cNvSpPr>
          <p:nvPr>
            <p:ph type="body" idx="1"/>
          </p:nvPr>
        </p:nvSpPr>
        <p:spPr>
          <a:xfrm>
            <a:off x="623888" y="4589465"/>
            <a:ext cx="7886700" cy="1500187"/>
          </a:xfrm>
        </p:spPr>
        <p:txBody>
          <a:bodyPr/>
          <a:lstStyle>
            <a:lvl1pPr marL="0" indent="0">
              <a:buNone/>
              <a:defRPr sz="1800"/>
            </a:lvl1pPr>
            <a:lvl2pPr marL="342900" indent="0">
              <a:buNone/>
              <a:defRPr sz="1500"/>
            </a:lvl2pPr>
            <a:lvl3pPr marL="685800" indent="0">
              <a:buNone/>
              <a:defRPr sz="135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fld id="{2C1C51DE-B749-4B74-BE94-4BCFD9461B4C}" type="datetimeFigureOut">
              <a:rPr lang="en-GB" smtClean="0"/>
              <a:t>29/11/2023</a:t>
            </a:fld>
            <a:endParaRPr lang="en-GB" dirty="0"/>
          </a:p>
        </p:txBody>
      </p:sp>
      <p:sp>
        <p:nvSpPr>
          <p:cNvPr id="5" name="Footer Placeholder 4"/>
          <p:cNvSpPr>
            <a:spLocks noGrp="1"/>
          </p:cNvSpPr>
          <p:nvPr>
            <p:ph type="ftr" sz="quarter" idx="11"/>
          </p:nvPr>
        </p:nvSpPr>
        <p:spPr/>
        <p:txBody>
          <a:bodyPr/>
          <a:lstStyle>
            <a:lvl1pPr>
              <a:defRPr/>
            </a:lvl1pPr>
          </a:lstStyle>
          <a:p>
            <a:endParaRPr lang="en-GB" dirty="0"/>
          </a:p>
        </p:txBody>
      </p:sp>
      <p:sp>
        <p:nvSpPr>
          <p:cNvPr id="6" name="Slide Number Placeholder 5"/>
          <p:cNvSpPr>
            <a:spLocks noGrp="1"/>
          </p:cNvSpPr>
          <p:nvPr>
            <p:ph type="sldNum" sz="quarter" idx="12"/>
          </p:nvPr>
        </p:nvSpPr>
        <p:spPr/>
        <p:txBody>
          <a:bodyPr/>
          <a:lstStyle>
            <a:lvl1pPr>
              <a:defRPr/>
            </a:lvl1pPr>
          </a:lstStyle>
          <a:p>
            <a:fld id="{D1FA4155-E8F0-4A96-BCA9-D0D05517A993}" type="slidenum">
              <a:rPr lang="en-GB" smtClean="0"/>
              <a:t>‹#›</a:t>
            </a:fld>
            <a:endParaRPr lang="en-GB" dirty="0"/>
          </a:p>
        </p:txBody>
      </p:sp>
    </p:spTree>
    <p:extLst>
      <p:ext uri="{BB962C8B-B14F-4D97-AF65-F5344CB8AC3E}">
        <p14:creationId xmlns:p14="http://schemas.microsoft.com/office/powerpoint/2010/main" val="13578554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85800" y="1981200"/>
            <a:ext cx="3810000" cy="4038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981200"/>
            <a:ext cx="3810000" cy="4038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lvl1pPr>
              <a:defRPr/>
            </a:lvl1pPr>
          </a:lstStyle>
          <a:p>
            <a:fld id="{2C1C51DE-B749-4B74-BE94-4BCFD9461B4C}" type="datetimeFigureOut">
              <a:rPr lang="en-GB" smtClean="0"/>
              <a:t>29/11/2023</a:t>
            </a:fld>
            <a:endParaRPr lang="en-GB" dirty="0"/>
          </a:p>
        </p:txBody>
      </p:sp>
      <p:sp>
        <p:nvSpPr>
          <p:cNvPr id="6" name="Footer Placeholder 5"/>
          <p:cNvSpPr>
            <a:spLocks noGrp="1"/>
          </p:cNvSpPr>
          <p:nvPr>
            <p:ph type="ftr" sz="quarter" idx="11"/>
          </p:nvPr>
        </p:nvSpPr>
        <p:spPr/>
        <p:txBody>
          <a:bodyPr/>
          <a:lstStyle>
            <a:lvl1pPr>
              <a:defRPr/>
            </a:lvl1pPr>
          </a:lstStyle>
          <a:p>
            <a:endParaRPr lang="en-GB" dirty="0"/>
          </a:p>
        </p:txBody>
      </p:sp>
      <p:sp>
        <p:nvSpPr>
          <p:cNvPr id="7" name="Slide Number Placeholder 6"/>
          <p:cNvSpPr>
            <a:spLocks noGrp="1"/>
          </p:cNvSpPr>
          <p:nvPr>
            <p:ph type="sldNum" sz="quarter" idx="12"/>
          </p:nvPr>
        </p:nvSpPr>
        <p:spPr/>
        <p:txBody>
          <a:bodyPr/>
          <a:lstStyle>
            <a:lvl1pPr>
              <a:defRPr/>
            </a:lvl1pPr>
          </a:lstStyle>
          <a:p>
            <a:fld id="{D1FA4155-E8F0-4A96-BCA9-D0D05517A993}" type="slidenum">
              <a:rPr lang="en-GB" smtClean="0"/>
              <a:t>‹#›</a:t>
            </a:fld>
            <a:endParaRPr lang="en-GB" dirty="0"/>
          </a:p>
        </p:txBody>
      </p:sp>
    </p:spTree>
    <p:extLst>
      <p:ext uri="{BB962C8B-B14F-4D97-AF65-F5344CB8AC3E}">
        <p14:creationId xmlns:p14="http://schemas.microsoft.com/office/powerpoint/2010/main" val="780765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7"/>
            <a:ext cx="78867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630239" y="1681163"/>
            <a:ext cx="386873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30239"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lvl1pPr>
              <a:defRPr/>
            </a:lvl1pPr>
          </a:lstStyle>
          <a:p>
            <a:fld id="{2C1C51DE-B749-4B74-BE94-4BCFD9461B4C}" type="datetimeFigureOut">
              <a:rPr lang="en-GB" smtClean="0"/>
              <a:t>29/11/2023</a:t>
            </a:fld>
            <a:endParaRPr lang="en-GB" dirty="0"/>
          </a:p>
        </p:txBody>
      </p:sp>
      <p:sp>
        <p:nvSpPr>
          <p:cNvPr id="8" name="Footer Placeholder 7"/>
          <p:cNvSpPr>
            <a:spLocks noGrp="1"/>
          </p:cNvSpPr>
          <p:nvPr>
            <p:ph type="ftr" sz="quarter" idx="11"/>
          </p:nvPr>
        </p:nvSpPr>
        <p:spPr/>
        <p:txBody>
          <a:bodyPr/>
          <a:lstStyle>
            <a:lvl1pPr>
              <a:defRPr/>
            </a:lvl1pPr>
          </a:lstStyle>
          <a:p>
            <a:endParaRPr lang="en-GB" dirty="0"/>
          </a:p>
        </p:txBody>
      </p:sp>
      <p:sp>
        <p:nvSpPr>
          <p:cNvPr id="9" name="Slide Number Placeholder 8"/>
          <p:cNvSpPr>
            <a:spLocks noGrp="1"/>
          </p:cNvSpPr>
          <p:nvPr>
            <p:ph type="sldNum" sz="quarter" idx="12"/>
          </p:nvPr>
        </p:nvSpPr>
        <p:spPr/>
        <p:txBody>
          <a:bodyPr/>
          <a:lstStyle>
            <a:lvl1pPr>
              <a:defRPr/>
            </a:lvl1pPr>
          </a:lstStyle>
          <a:p>
            <a:fld id="{D1FA4155-E8F0-4A96-BCA9-D0D05517A993}" type="slidenum">
              <a:rPr lang="en-GB" smtClean="0"/>
              <a:t>‹#›</a:t>
            </a:fld>
            <a:endParaRPr lang="en-GB" dirty="0"/>
          </a:p>
        </p:txBody>
      </p:sp>
    </p:spTree>
    <p:extLst>
      <p:ext uri="{BB962C8B-B14F-4D97-AF65-F5344CB8AC3E}">
        <p14:creationId xmlns:p14="http://schemas.microsoft.com/office/powerpoint/2010/main" val="42178016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lvl1pPr>
              <a:defRPr/>
            </a:lvl1pPr>
          </a:lstStyle>
          <a:p>
            <a:fld id="{2C1C51DE-B749-4B74-BE94-4BCFD9461B4C}" type="datetimeFigureOut">
              <a:rPr lang="en-GB" smtClean="0"/>
              <a:t>29/11/2023</a:t>
            </a:fld>
            <a:endParaRPr lang="en-GB" dirty="0"/>
          </a:p>
        </p:txBody>
      </p:sp>
      <p:sp>
        <p:nvSpPr>
          <p:cNvPr id="4" name="Footer Placeholder 3"/>
          <p:cNvSpPr>
            <a:spLocks noGrp="1"/>
          </p:cNvSpPr>
          <p:nvPr>
            <p:ph type="ftr" sz="quarter" idx="11"/>
          </p:nvPr>
        </p:nvSpPr>
        <p:spPr/>
        <p:txBody>
          <a:bodyPr/>
          <a:lstStyle>
            <a:lvl1pPr>
              <a:defRPr/>
            </a:lvl1pPr>
          </a:lstStyle>
          <a:p>
            <a:endParaRPr lang="en-GB" dirty="0"/>
          </a:p>
        </p:txBody>
      </p:sp>
      <p:sp>
        <p:nvSpPr>
          <p:cNvPr id="5" name="Slide Number Placeholder 4"/>
          <p:cNvSpPr>
            <a:spLocks noGrp="1"/>
          </p:cNvSpPr>
          <p:nvPr>
            <p:ph type="sldNum" sz="quarter" idx="12"/>
          </p:nvPr>
        </p:nvSpPr>
        <p:spPr/>
        <p:txBody>
          <a:bodyPr/>
          <a:lstStyle>
            <a:lvl1pPr>
              <a:defRPr/>
            </a:lvl1pPr>
          </a:lstStyle>
          <a:p>
            <a:fld id="{D1FA4155-E8F0-4A96-BCA9-D0D05517A993}" type="slidenum">
              <a:rPr lang="en-GB" smtClean="0"/>
              <a:t>‹#›</a:t>
            </a:fld>
            <a:endParaRPr lang="en-GB" dirty="0"/>
          </a:p>
        </p:txBody>
      </p:sp>
    </p:spTree>
    <p:extLst>
      <p:ext uri="{BB962C8B-B14F-4D97-AF65-F5344CB8AC3E}">
        <p14:creationId xmlns:p14="http://schemas.microsoft.com/office/powerpoint/2010/main" val="305381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2C1C51DE-B749-4B74-BE94-4BCFD9461B4C}" type="datetimeFigureOut">
              <a:rPr lang="en-GB" smtClean="0"/>
              <a:t>29/11/2023</a:t>
            </a:fld>
            <a:endParaRPr lang="en-GB" dirty="0"/>
          </a:p>
        </p:txBody>
      </p:sp>
      <p:sp>
        <p:nvSpPr>
          <p:cNvPr id="3" name="Footer Placeholder 2"/>
          <p:cNvSpPr>
            <a:spLocks noGrp="1"/>
          </p:cNvSpPr>
          <p:nvPr>
            <p:ph type="ftr" sz="quarter" idx="11"/>
          </p:nvPr>
        </p:nvSpPr>
        <p:spPr/>
        <p:txBody>
          <a:bodyPr/>
          <a:lstStyle>
            <a:lvl1pPr>
              <a:defRPr/>
            </a:lvl1pPr>
          </a:lstStyle>
          <a:p>
            <a:endParaRPr lang="en-GB" dirty="0"/>
          </a:p>
        </p:txBody>
      </p:sp>
      <p:sp>
        <p:nvSpPr>
          <p:cNvPr id="4" name="Slide Number Placeholder 3"/>
          <p:cNvSpPr>
            <a:spLocks noGrp="1"/>
          </p:cNvSpPr>
          <p:nvPr>
            <p:ph type="sldNum" sz="quarter" idx="12"/>
          </p:nvPr>
        </p:nvSpPr>
        <p:spPr/>
        <p:txBody>
          <a:bodyPr/>
          <a:lstStyle>
            <a:lvl1pPr>
              <a:defRPr/>
            </a:lvl1pPr>
          </a:lstStyle>
          <a:p>
            <a:fld id="{D1FA4155-E8F0-4A96-BCA9-D0D05517A993}" type="slidenum">
              <a:rPr lang="en-GB" smtClean="0"/>
              <a:t>‹#›</a:t>
            </a:fld>
            <a:endParaRPr lang="en-GB" dirty="0"/>
          </a:p>
        </p:txBody>
      </p:sp>
    </p:spTree>
    <p:extLst>
      <p:ext uri="{BB962C8B-B14F-4D97-AF65-F5344CB8AC3E}">
        <p14:creationId xmlns:p14="http://schemas.microsoft.com/office/powerpoint/2010/main" val="7118364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9" y="457200"/>
            <a:ext cx="2949575" cy="1600200"/>
          </a:xfrm>
        </p:spPr>
        <p:txBody>
          <a:bodyPr/>
          <a:lstStyle>
            <a:lvl1pPr>
              <a:defRPr sz="2400"/>
            </a:lvl1pPr>
          </a:lstStyle>
          <a:p>
            <a:r>
              <a:rPr lang="en-US"/>
              <a:t>Click to edit Master title style</a:t>
            </a:r>
            <a:endParaRPr lang="en-GB"/>
          </a:p>
        </p:txBody>
      </p:sp>
      <p:sp>
        <p:nvSpPr>
          <p:cNvPr id="3" name="Content Placeholder 2"/>
          <p:cNvSpPr>
            <a:spLocks noGrp="1"/>
          </p:cNvSpPr>
          <p:nvPr>
            <p:ph idx="1"/>
          </p:nvPr>
        </p:nvSpPr>
        <p:spPr>
          <a:xfrm>
            <a:off x="3887788" y="987427"/>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30239" y="2057400"/>
            <a:ext cx="2949575"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2C1C51DE-B749-4B74-BE94-4BCFD9461B4C}" type="datetimeFigureOut">
              <a:rPr lang="en-GB" smtClean="0"/>
              <a:t>29/11/2023</a:t>
            </a:fld>
            <a:endParaRPr lang="en-GB" dirty="0"/>
          </a:p>
        </p:txBody>
      </p:sp>
      <p:sp>
        <p:nvSpPr>
          <p:cNvPr id="6" name="Footer Placeholder 5"/>
          <p:cNvSpPr>
            <a:spLocks noGrp="1"/>
          </p:cNvSpPr>
          <p:nvPr>
            <p:ph type="ftr" sz="quarter" idx="11"/>
          </p:nvPr>
        </p:nvSpPr>
        <p:spPr/>
        <p:txBody>
          <a:bodyPr/>
          <a:lstStyle>
            <a:lvl1pPr>
              <a:defRPr/>
            </a:lvl1pPr>
          </a:lstStyle>
          <a:p>
            <a:endParaRPr lang="en-GB" dirty="0"/>
          </a:p>
        </p:txBody>
      </p:sp>
      <p:sp>
        <p:nvSpPr>
          <p:cNvPr id="7" name="Slide Number Placeholder 6"/>
          <p:cNvSpPr>
            <a:spLocks noGrp="1"/>
          </p:cNvSpPr>
          <p:nvPr>
            <p:ph type="sldNum" sz="quarter" idx="12"/>
          </p:nvPr>
        </p:nvSpPr>
        <p:spPr/>
        <p:txBody>
          <a:bodyPr/>
          <a:lstStyle>
            <a:lvl1pPr>
              <a:defRPr/>
            </a:lvl1pPr>
          </a:lstStyle>
          <a:p>
            <a:fld id="{D1FA4155-E8F0-4A96-BCA9-D0D05517A993}" type="slidenum">
              <a:rPr lang="en-GB" smtClean="0"/>
              <a:t>‹#›</a:t>
            </a:fld>
            <a:endParaRPr lang="en-GB" dirty="0"/>
          </a:p>
        </p:txBody>
      </p:sp>
    </p:spTree>
    <p:extLst>
      <p:ext uri="{BB962C8B-B14F-4D97-AF65-F5344CB8AC3E}">
        <p14:creationId xmlns:p14="http://schemas.microsoft.com/office/powerpoint/2010/main" val="13651683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9" y="457200"/>
            <a:ext cx="2949575" cy="1600200"/>
          </a:xfrm>
        </p:spPr>
        <p:txBody>
          <a:bodyPr/>
          <a:lstStyle>
            <a:lvl1pPr>
              <a:defRPr sz="2400"/>
            </a:lvl1pPr>
          </a:lstStyle>
          <a:p>
            <a:r>
              <a:rPr lang="en-US"/>
              <a:t>Click to edit Master title style</a:t>
            </a:r>
            <a:endParaRPr lang="en-GB"/>
          </a:p>
        </p:txBody>
      </p:sp>
      <p:sp>
        <p:nvSpPr>
          <p:cNvPr id="3" name="Picture Placeholder 2"/>
          <p:cNvSpPr>
            <a:spLocks noGrp="1"/>
          </p:cNvSpPr>
          <p:nvPr>
            <p:ph type="pic" idx="1"/>
          </p:nvPr>
        </p:nvSpPr>
        <p:spPr>
          <a:xfrm>
            <a:off x="3887788" y="987427"/>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endParaRPr lang="en-GB" dirty="0"/>
          </a:p>
        </p:txBody>
      </p:sp>
      <p:sp>
        <p:nvSpPr>
          <p:cNvPr id="4" name="Text Placeholder 3"/>
          <p:cNvSpPr>
            <a:spLocks noGrp="1"/>
          </p:cNvSpPr>
          <p:nvPr>
            <p:ph type="body" sz="half" idx="2"/>
          </p:nvPr>
        </p:nvSpPr>
        <p:spPr>
          <a:xfrm>
            <a:off x="630239" y="2057400"/>
            <a:ext cx="2949575"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2C1C51DE-B749-4B74-BE94-4BCFD9461B4C}" type="datetimeFigureOut">
              <a:rPr lang="en-GB" smtClean="0"/>
              <a:t>29/11/2023</a:t>
            </a:fld>
            <a:endParaRPr lang="en-GB" dirty="0"/>
          </a:p>
        </p:txBody>
      </p:sp>
      <p:sp>
        <p:nvSpPr>
          <p:cNvPr id="6" name="Footer Placeholder 5"/>
          <p:cNvSpPr>
            <a:spLocks noGrp="1"/>
          </p:cNvSpPr>
          <p:nvPr>
            <p:ph type="ftr" sz="quarter" idx="11"/>
          </p:nvPr>
        </p:nvSpPr>
        <p:spPr/>
        <p:txBody>
          <a:bodyPr/>
          <a:lstStyle>
            <a:lvl1pPr>
              <a:defRPr/>
            </a:lvl1pPr>
          </a:lstStyle>
          <a:p>
            <a:endParaRPr lang="en-GB" dirty="0"/>
          </a:p>
        </p:txBody>
      </p:sp>
      <p:sp>
        <p:nvSpPr>
          <p:cNvPr id="7" name="Slide Number Placeholder 6"/>
          <p:cNvSpPr>
            <a:spLocks noGrp="1"/>
          </p:cNvSpPr>
          <p:nvPr>
            <p:ph type="sldNum" sz="quarter" idx="12"/>
          </p:nvPr>
        </p:nvSpPr>
        <p:spPr/>
        <p:txBody>
          <a:bodyPr/>
          <a:lstStyle>
            <a:lvl1pPr>
              <a:defRPr/>
            </a:lvl1pPr>
          </a:lstStyle>
          <a:p>
            <a:fld id="{D1FA4155-E8F0-4A96-BCA9-D0D05517A993}" type="slidenum">
              <a:rPr lang="en-GB" smtClean="0"/>
              <a:t>‹#›</a:t>
            </a:fld>
            <a:endParaRPr lang="en-GB" dirty="0"/>
          </a:p>
        </p:txBody>
      </p:sp>
    </p:spTree>
    <p:extLst>
      <p:ext uri="{BB962C8B-B14F-4D97-AF65-F5344CB8AC3E}">
        <p14:creationId xmlns:p14="http://schemas.microsoft.com/office/powerpoint/2010/main" val="18408600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fld id="{2C1C51DE-B749-4B74-BE94-4BCFD9461B4C}" type="datetimeFigureOut">
              <a:rPr lang="en-GB" smtClean="0"/>
              <a:t>29/11/2023</a:t>
            </a:fld>
            <a:endParaRPr lang="en-GB" dirty="0"/>
          </a:p>
        </p:txBody>
      </p:sp>
      <p:sp>
        <p:nvSpPr>
          <p:cNvPr id="5" name="Footer Placeholder 4"/>
          <p:cNvSpPr>
            <a:spLocks noGrp="1"/>
          </p:cNvSpPr>
          <p:nvPr>
            <p:ph type="ftr" sz="quarter" idx="11"/>
          </p:nvPr>
        </p:nvSpPr>
        <p:spPr/>
        <p:txBody>
          <a:bodyPr/>
          <a:lstStyle>
            <a:lvl1pPr>
              <a:defRPr/>
            </a:lvl1pPr>
          </a:lstStyle>
          <a:p>
            <a:endParaRPr lang="en-GB" dirty="0"/>
          </a:p>
        </p:txBody>
      </p:sp>
      <p:sp>
        <p:nvSpPr>
          <p:cNvPr id="6" name="Slide Number Placeholder 5"/>
          <p:cNvSpPr>
            <a:spLocks noGrp="1"/>
          </p:cNvSpPr>
          <p:nvPr>
            <p:ph type="sldNum" sz="quarter" idx="12"/>
          </p:nvPr>
        </p:nvSpPr>
        <p:spPr/>
        <p:txBody>
          <a:bodyPr/>
          <a:lstStyle>
            <a:lvl1pPr>
              <a:defRPr/>
            </a:lvl1pPr>
          </a:lstStyle>
          <a:p>
            <a:fld id="{D1FA4155-E8F0-4A96-BCA9-D0D05517A993}" type="slidenum">
              <a:rPr lang="en-GB" smtClean="0"/>
              <a:t>‹#›</a:t>
            </a:fld>
            <a:endParaRPr lang="en-GB" dirty="0"/>
          </a:p>
        </p:txBody>
      </p:sp>
    </p:spTree>
    <p:extLst>
      <p:ext uri="{BB962C8B-B14F-4D97-AF65-F5344CB8AC3E}">
        <p14:creationId xmlns:p14="http://schemas.microsoft.com/office/powerpoint/2010/main" val="8805236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457200"/>
            <a:ext cx="1943100" cy="556260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85800" y="457200"/>
            <a:ext cx="5676900" cy="5562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fld id="{2C1C51DE-B749-4B74-BE94-4BCFD9461B4C}" type="datetimeFigureOut">
              <a:rPr lang="en-GB" smtClean="0"/>
              <a:t>29/11/2023</a:t>
            </a:fld>
            <a:endParaRPr lang="en-GB" dirty="0"/>
          </a:p>
        </p:txBody>
      </p:sp>
      <p:sp>
        <p:nvSpPr>
          <p:cNvPr id="5" name="Footer Placeholder 4"/>
          <p:cNvSpPr>
            <a:spLocks noGrp="1"/>
          </p:cNvSpPr>
          <p:nvPr>
            <p:ph type="ftr" sz="quarter" idx="11"/>
          </p:nvPr>
        </p:nvSpPr>
        <p:spPr/>
        <p:txBody>
          <a:bodyPr/>
          <a:lstStyle>
            <a:lvl1pPr>
              <a:defRPr/>
            </a:lvl1pPr>
          </a:lstStyle>
          <a:p>
            <a:endParaRPr lang="en-GB" dirty="0"/>
          </a:p>
        </p:txBody>
      </p:sp>
      <p:sp>
        <p:nvSpPr>
          <p:cNvPr id="6" name="Slide Number Placeholder 5"/>
          <p:cNvSpPr>
            <a:spLocks noGrp="1"/>
          </p:cNvSpPr>
          <p:nvPr>
            <p:ph type="sldNum" sz="quarter" idx="12"/>
          </p:nvPr>
        </p:nvSpPr>
        <p:spPr/>
        <p:txBody>
          <a:bodyPr/>
          <a:lstStyle>
            <a:lvl1pPr>
              <a:defRPr/>
            </a:lvl1pPr>
          </a:lstStyle>
          <a:p>
            <a:fld id="{D1FA4155-E8F0-4A96-BCA9-D0D05517A993}" type="slidenum">
              <a:rPr lang="en-GB" smtClean="0"/>
              <a:t>‹#›</a:t>
            </a:fld>
            <a:endParaRPr lang="en-GB" dirty="0"/>
          </a:p>
        </p:txBody>
      </p:sp>
    </p:spTree>
    <p:extLst>
      <p:ext uri="{BB962C8B-B14F-4D97-AF65-F5344CB8AC3E}">
        <p14:creationId xmlns:p14="http://schemas.microsoft.com/office/powerpoint/2010/main" val="5653490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92D050">
            <a:alpha val="82000"/>
          </a:srgbClr>
        </a:solidFill>
        <a:effectLst/>
      </p:bgPr>
    </p:bg>
    <p:spTree>
      <p:nvGrpSpPr>
        <p:cNvPr id="1" name=""/>
        <p:cNvGrpSpPr/>
        <p:nvPr/>
      </p:nvGrpSpPr>
      <p:grpSpPr>
        <a:xfrm>
          <a:off x="0" y="0"/>
          <a:ext cx="0" cy="0"/>
          <a:chOff x="0" y="0"/>
          <a:chExt cx="0" cy="0"/>
        </a:xfrm>
      </p:grpSpPr>
      <p:pic>
        <p:nvPicPr>
          <p:cNvPr id="98306" name="Picture 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588" y="-1588"/>
            <a:ext cx="9145588" cy="6859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8307" name="Picture 3"/>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219200" y="1600200"/>
            <a:ext cx="5926138" cy="95250"/>
          </a:xfrm>
          <a:prstGeom prst="rect">
            <a:avLst/>
          </a:prstGeom>
          <a:noFill/>
          <a:extLst>
            <a:ext uri="{909E8E84-426E-40DD-AFC4-6F175D3DCCD1}">
              <a14:hiddenFill xmlns:a14="http://schemas.microsoft.com/office/drawing/2010/main">
                <a:solidFill>
                  <a:srgbClr val="FFFFFF"/>
                </a:solidFill>
              </a14:hiddenFill>
            </a:ext>
          </a:extLst>
        </p:spPr>
      </p:pic>
      <p:sp>
        <p:nvSpPr>
          <p:cNvPr id="98308" name="Rectangle 4"/>
          <p:cNvSpPr>
            <a:spLocks noGrp="1" noChangeArrowheads="1"/>
          </p:cNvSpPr>
          <p:nvPr>
            <p:ph type="title"/>
          </p:nvPr>
        </p:nvSpPr>
        <p:spPr bwMode="auto">
          <a:xfrm>
            <a:off x="685800" y="457200"/>
            <a:ext cx="7772400"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t>Click to edit Master title style</a:t>
            </a:r>
          </a:p>
        </p:txBody>
      </p:sp>
      <p:sp>
        <p:nvSpPr>
          <p:cNvPr id="98309" name="Rectangle 5"/>
          <p:cNvSpPr>
            <a:spLocks noGrp="1" noChangeArrowheads="1"/>
          </p:cNvSpPr>
          <p:nvPr>
            <p:ph type="body" idx="1"/>
          </p:nvPr>
        </p:nvSpPr>
        <p:spPr bwMode="auto">
          <a:xfrm>
            <a:off x="685800" y="1981200"/>
            <a:ext cx="7772400" cy="403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8310" name="Rectangle 6"/>
          <p:cNvSpPr>
            <a:spLocks noGrp="1" noChangeArrowheads="1"/>
          </p:cNvSpPr>
          <p:nvPr>
            <p:ph type="dt" sz="half" idx="2"/>
          </p:nvPr>
        </p:nvSpPr>
        <p:spPr bwMode="auto">
          <a:xfrm>
            <a:off x="685800" y="6172200"/>
            <a:ext cx="1905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050"/>
            </a:lvl1pPr>
          </a:lstStyle>
          <a:p>
            <a:fld id="{2C1C51DE-B749-4B74-BE94-4BCFD9461B4C}" type="datetimeFigureOut">
              <a:rPr lang="en-GB" smtClean="0"/>
              <a:t>29/11/2023</a:t>
            </a:fld>
            <a:endParaRPr lang="en-GB" dirty="0"/>
          </a:p>
        </p:txBody>
      </p:sp>
      <p:sp>
        <p:nvSpPr>
          <p:cNvPr id="98311" name="Rectangle 7"/>
          <p:cNvSpPr>
            <a:spLocks noGrp="1" noChangeArrowheads="1"/>
          </p:cNvSpPr>
          <p:nvPr>
            <p:ph type="ftr" sz="quarter" idx="3"/>
          </p:nvPr>
        </p:nvSpPr>
        <p:spPr bwMode="auto">
          <a:xfrm>
            <a:off x="3124200" y="6172200"/>
            <a:ext cx="28956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defRPr sz="1050"/>
            </a:lvl1pPr>
          </a:lstStyle>
          <a:p>
            <a:endParaRPr lang="en-GB" dirty="0"/>
          </a:p>
        </p:txBody>
      </p:sp>
      <p:sp>
        <p:nvSpPr>
          <p:cNvPr id="98312" name="Rectangle 8"/>
          <p:cNvSpPr>
            <a:spLocks noGrp="1" noChangeArrowheads="1"/>
          </p:cNvSpPr>
          <p:nvPr>
            <p:ph type="sldNum" sz="quarter" idx="4"/>
          </p:nvPr>
        </p:nvSpPr>
        <p:spPr bwMode="auto">
          <a:xfrm>
            <a:off x="6553200" y="6172200"/>
            <a:ext cx="1905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r">
              <a:defRPr sz="1050"/>
            </a:lvl1pPr>
          </a:lstStyle>
          <a:p>
            <a:fld id="{D1FA4155-E8F0-4A96-BCA9-D0D05517A993}" type="slidenum">
              <a:rPr lang="en-GB" smtClean="0"/>
              <a:t>‹#›</a:t>
            </a:fld>
            <a:endParaRPr lang="en-GB" dirty="0"/>
          </a:p>
        </p:txBody>
      </p:sp>
    </p:spTree>
    <p:extLst>
      <p:ext uri="{BB962C8B-B14F-4D97-AF65-F5344CB8AC3E}">
        <p14:creationId xmlns:p14="http://schemas.microsoft.com/office/powerpoint/2010/main" val="297801810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fontAlgn="base" hangingPunct="1">
        <a:spcBef>
          <a:spcPct val="0"/>
        </a:spcBef>
        <a:spcAft>
          <a:spcPct val="0"/>
        </a:spcAft>
        <a:defRPr kumimoji="1" sz="3300" b="1" kern="1200">
          <a:solidFill>
            <a:schemeClr val="tx2"/>
          </a:solidFill>
          <a:latin typeface="+mj-lt"/>
          <a:ea typeface="+mj-ea"/>
          <a:cs typeface="+mj-cs"/>
        </a:defRPr>
      </a:lvl1pPr>
      <a:lvl2pPr algn="ctr" rtl="0" eaLnBrk="1" fontAlgn="base" hangingPunct="1">
        <a:spcBef>
          <a:spcPct val="0"/>
        </a:spcBef>
        <a:spcAft>
          <a:spcPct val="0"/>
        </a:spcAft>
        <a:defRPr kumimoji="1" sz="3300" b="1">
          <a:solidFill>
            <a:schemeClr val="tx2"/>
          </a:solidFill>
          <a:latin typeface="Helvetica" panose="020B0604020202020204" pitchFamily="34" charset="0"/>
          <a:ea typeface="ＭＳ Ｐゴシック" panose="020B0600070205080204" pitchFamily="34" charset="-128"/>
        </a:defRPr>
      </a:lvl2pPr>
      <a:lvl3pPr algn="ctr" rtl="0" eaLnBrk="1" fontAlgn="base" hangingPunct="1">
        <a:spcBef>
          <a:spcPct val="0"/>
        </a:spcBef>
        <a:spcAft>
          <a:spcPct val="0"/>
        </a:spcAft>
        <a:defRPr kumimoji="1" sz="3300" b="1">
          <a:solidFill>
            <a:schemeClr val="tx2"/>
          </a:solidFill>
          <a:latin typeface="Helvetica" panose="020B0604020202020204" pitchFamily="34" charset="0"/>
          <a:ea typeface="ＭＳ Ｐゴシック" panose="020B0600070205080204" pitchFamily="34" charset="-128"/>
        </a:defRPr>
      </a:lvl3pPr>
      <a:lvl4pPr algn="ctr" rtl="0" eaLnBrk="1" fontAlgn="base" hangingPunct="1">
        <a:spcBef>
          <a:spcPct val="0"/>
        </a:spcBef>
        <a:spcAft>
          <a:spcPct val="0"/>
        </a:spcAft>
        <a:defRPr kumimoji="1" sz="3300" b="1">
          <a:solidFill>
            <a:schemeClr val="tx2"/>
          </a:solidFill>
          <a:latin typeface="Helvetica" panose="020B0604020202020204" pitchFamily="34" charset="0"/>
          <a:ea typeface="ＭＳ Ｐゴシック" panose="020B0600070205080204" pitchFamily="34" charset="-128"/>
        </a:defRPr>
      </a:lvl4pPr>
      <a:lvl5pPr algn="ctr" rtl="0" eaLnBrk="1" fontAlgn="base" hangingPunct="1">
        <a:spcBef>
          <a:spcPct val="0"/>
        </a:spcBef>
        <a:spcAft>
          <a:spcPct val="0"/>
        </a:spcAft>
        <a:defRPr kumimoji="1" sz="3300" b="1">
          <a:solidFill>
            <a:schemeClr val="tx2"/>
          </a:solidFill>
          <a:latin typeface="Helvetica" panose="020B0604020202020204" pitchFamily="34" charset="0"/>
          <a:ea typeface="ＭＳ Ｐゴシック" panose="020B0600070205080204" pitchFamily="34" charset="-128"/>
        </a:defRPr>
      </a:lvl5pPr>
      <a:lvl6pPr marL="342900" algn="ctr" rtl="0" eaLnBrk="1" fontAlgn="base" hangingPunct="1">
        <a:spcBef>
          <a:spcPct val="0"/>
        </a:spcBef>
        <a:spcAft>
          <a:spcPct val="0"/>
        </a:spcAft>
        <a:defRPr kumimoji="1" sz="3300" b="1">
          <a:solidFill>
            <a:schemeClr val="tx2"/>
          </a:solidFill>
          <a:latin typeface="Helvetica" panose="020B0604020202020204" pitchFamily="34" charset="0"/>
          <a:ea typeface="ＭＳ Ｐゴシック" panose="020B0600070205080204" pitchFamily="34" charset="-128"/>
        </a:defRPr>
      </a:lvl6pPr>
      <a:lvl7pPr marL="685800" algn="ctr" rtl="0" eaLnBrk="1" fontAlgn="base" hangingPunct="1">
        <a:spcBef>
          <a:spcPct val="0"/>
        </a:spcBef>
        <a:spcAft>
          <a:spcPct val="0"/>
        </a:spcAft>
        <a:defRPr kumimoji="1" sz="3300" b="1">
          <a:solidFill>
            <a:schemeClr val="tx2"/>
          </a:solidFill>
          <a:latin typeface="Helvetica" panose="020B0604020202020204" pitchFamily="34" charset="0"/>
          <a:ea typeface="ＭＳ Ｐゴシック" panose="020B0600070205080204" pitchFamily="34" charset="-128"/>
        </a:defRPr>
      </a:lvl7pPr>
      <a:lvl8pPr marL="1028700" algn="ctr" rtl="0" eaLnBrk="1" fontAlgn="base" hangingPunct="1">
        <a:spcBef>
          <a:spcPct val="0"/>
        </a:spcBef>
        <a:spcAft>
          <a:spcPct val="0"/>
        </a:spcAft>
        <a:defRPr kumimoji="1" sz="3300" b="1">
          <a:solidFill>
            <a:schemeClr val="tx2"/>
          </a:solidFill>
          <a:latin typeface="Helvetica" panose="020B0604020202020204" pitchFamily="34" charset="0"/>
          <a:ea typeface="ＭＳ Ｐゴシック" panose="020B0600070205080204" pitchFamily="34" charset="-128"/>
        </a:defRPr>
      </a:lvl8pPr>
      <a:lvl9pPr marL="1371600" algn="ctr" rtl="0" eaLnBrk="1" fontAlgn="base" hangingPunct="1">
        <a:spcBef>
          <a:spcPct val="0"/>
        </a:spcBef>
        <a:spcAft>
          <a:spcPct val="0"/>
        </a:spcAft>
        <a:defRPr kumimoji="1" sz="3300" b="1">
          <a:solidFill>
            <a:schemeClr val="tx2"/>
          </a:solidFill>
          <a:latin typeface="Helvetica" panose="020B0604020202020204" pitchFamily="34" charset="0"/>
          <a:ea typeface="ＭＳ Ｐゴシック" panose="020B0600070205080204" pitchFamily="34" charset="-128"/>
        </a:defRPr>
      </a:lvl9pPr>
    </p:titleStyle>
    <p:bodyStyle>
      <a:lvl1pPr marL="257175" indent="-257175" algn="l" rtl="0" eaLnBrk="1" fontAlgn="base" hangingPunct="1">
        <a:spcBef>
          <a:spcPct val="20000"/>
        </a:spcBef>
        <a:spcAft>
          <a:spcPct val="0"/>
        </a:spcAft>
        <a:buChar char="•"/>
        <a:defRPr kumimoji="1" sz="2400" kern="1200">
          <a:solidFill>
            <a:schemeClr val="tx1"/>
          </a:solidFill>
          <a:latin typeface="+mn-lt"/>
          <a:ea typeface="+mn-ea"/>
          <a:cs typeface="+mn-cs"/>
        </a:defRPr>
      </a:lvl1pPr>
      <a:lvl2pPr marL="557213" indent="-214313" algn="l" rtl="0" eaLnBrk="1" fontAlgn="base" hangingPunct="1">
        <a:spcBef>
          <a:spcPct val="20000"/>
        </a:spcBef>
        <a:spcAft>
          <a:spcPct val="0"/>
        </a:spcAft>
        <a:buChar char="–"/>
        <a:defRPr kumimoji="1" sz="2100" kern="1200">
          <a:solidFill>
            <a:schemeClr val="tx1"/>
          </a:solidFill>
          <a:latin typeface="+mn-lt"/>
          <a:ea typeface="+mn-ea"/>
          <a:cs typeface="+mn-cs"/>
        </a:defRPr>
      </a:lvl2pPr>
      <a:lvl3pPr marL="857250" indent="-171450" algn="l" rtl="0" eaLnBrk="1" fontAlgn="base" hangingPunct="1">
        <a:spcBef>
          <a:spcPct val="20000"/>
        </a:spcBef>
        <a:spcAft>
          <a:spcPct val="0"/>
        </a:spcAft>
        <a:buChar char="•"/>
        <a:defRPr kumimoji="1" sz="1800" kern="1200">
          <a:solidFill>
            <a:schemeClr val="tx1"/>
          </a:solidFill>
          <a:latin typeface="+mn-lt"/>
          <a:ea typeface="+mn-ea"/>
          <a:cs typeface="+mn-cs"/>
        </a:defRPr>
      </a:lvl3pPr>
      <a:lvl4pPr marL="1200150" indent="-171450" algn="l" rtl="0" eaLnBrk="1" fontAlgn="base" hangingPunct="1">
        <a:spcBef>
          <a:spcPct val="20000"/>
        </a:spcBef>
        <a:spcAft>
          <a:spcPct val="0"/>
        </a:spcAft>
        <a:buChar char="–"/>
        <a:defRPr kumimoji="1" sz="1500" kern="1200">
          <a:solidFill>
            <a:schemeClr val="tx1"/>
          </a:solidFill>
          <a:latin typeface="+mn-lt"/>
          <a:ea typeface="+mn-ea"/>
          <a:cs typeface="+mn-cs"/>
        </a:defRPr>
      </a:lvl4pPr>
      <a:lvl5pPr marL="1543050" indent="-171450" algn="l" rtl="0" eaLnBrk="1" fontAlgn="base" hangingPunct="1">
        <a:spcBef>
          <a:spcPct val="20000"/>
        </a:spcBef>
        <a:spcAft>
          <a:spcPct val="0"/>
        </a:spcAft>
        <a:buChar char="»"/>
        <a:defRPr kumimoji="1" sz="15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jude.durnan@ea.edin.sch.uk"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s://www.youtube.com/watch?v=uZV40f0cXF4" TargetMode="Externa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32.xml.rels><?xml version="1.0" encoding="UTF-8" standalone="yes"?>
<Relationships xmlns="http://schemas.openxmlformats.org/package/2006/relationships"><Relationship Id="rId3" Type="http://schemas.openxmlformats.org/officeDocument/2006/relationships/hyperlink" Target="https://www.ruthmiskin.com/parents/" TargetMode="External"/><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3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0" y="795130"/>
            <a:ext cx="7315200" cy="940905"/>
          </a:xfrm>
        </p:spPr>
        <p:txBody>
          <a:bodyPr/>
          <a:lstStyle/>
          <a:p>
            <a:r>
              <a:rPr lang="en-GB" sz="3200" dirty="0">
                <a:latin typeface="Century Gothic" panose="020B0502020202020204" pitchFamily="34" charset="0"/>
                <a:cs typeface="Arabic Typesetting" panose="020B0604020202020204" pitchFamily="66" charset="-78"/>
              </a:rPr>
              <a:t>Read Write Inc </a:t>
            </a:r>
            <a:br>
              <a:rPr lang="en-GB" sz="3200" dirty="0">
                <a:latin typeface="Century Gothic" panose="020B0502020202020204" pitchFamily="34" charset="0"/>
                <a:cs typeface="Arabic Typesetting" panose="020B0604020202020204" pitchFamily="66" charset="-78"/>
              </a:rPr>
            </a:br>
            <a:br>
              <a:rPr lang="en-GB" sz="3200" dirty="0">
                <a:latin typeface="Century Gothic" panose="020B0502020202020204" pitchFamily="34" charset="0"/>
                <a:cs typeface="Arabic Typesetting" panose="020B0604020202020204" pitchFamily="66" charset="-78"/>
              </a:rPr>
            </a:br>
            <a:r>
              <a:rPr lang="en-GB" sz="3200" dirty="0">
                <a:latin typeface="Century Gothic" panose="020B0502020202020204" pitchFamily="34" charset="0"/>
                <a:cs typeface="Arabic Typesetting" panose="020B0604020202020204" pitchFamily="66" charset="-78"/>
              </a:rPr>
              <a:t>Parents’ Information session</a:t>
            </a:r>
            <a:br>
              <a:rPr lang="en-GB" sz="3200" dirty="0">
                <a:latin typeface="Century Gothic" panose="020B0502020202020204" pitchFamily="34" charset="0"/>
                <a:cs typeface="Arabic Typesetting" panose="020B0604020202020204" pitchFamily="66" charset="-78"/>
              </a:rPr>
            </a:br>
            <a:endParaRPr lang="en-GB" sz="3200" dirty="0">
              <a:latin typeface="Century Gothic" panose="020B0502020202020204" pitchFamily="34" charset="0"/>
              <a:cs typeface="Arabic Typesetting" panose="020B0604020202020204" pitchFamily="66" charset="-78"/>
            </a:endParaRPr>
          </a:p>
        </p:txBody>
      </p:sp>
      <p:sp>
        <p:nvSpPr>
          <p:cNvPr id="3" name="Subtitle 2"/>
          <p:cNvSpPr>
            <a:spLocks noGrp="1"/>
          </p:cNvSpPr>
          <p:nvPr>
            <p:ph type="subTitle" idx="1"/>
          </p:nvPr>
        </p:nvSpPr>
        <p:spPr>
          <a:xfrm>
            <a:off x="914400" y="1978550"/>
            <a:ext cx="7315200" cy="1874520"/>
          </a:xfrm>
        </p:spPr>
        <p:txBody>
          <a:bodyPr/>
          <a:lstStyle/>
          <a:p>
            <a:endParaRPr lang="en-GB" sz="3000" b="1" dirty="0">
              <a:latin typeface="Century Gothic" panose="020B0502020202020204" pitchFamily="34" charset="0"/>
            </a:endParaRPr>
          </a:p>
          <a:p>
            <a:endParaRPr lang="en-GB" sz="2000" b="1" dirty="0">
              <a:latin typeface="Century Gothic" panose="020B0502020202020204" pitchFamily="34" charset="0"/>
            </a:endParaRPr>
          </a:p>
          <a:p>
            <a:endParaRPr lang="en-GB" sz="2000" b="1" dirty="0">
              <a:latin typeface="Century Gothic" panose="020B0502020202020204" pitchFamily="34" charset="0"/>
            </a:endParaRPr>
          </a:p>
        </p:txBody>
      </p:sp>
      <p:sp>
        <p:nvSpPr>
          <p:cNvPr id="4" name="TextBox 3"/>
          <p:cNvSpPr txBox="1"/>
          <p:nvPr/>
        </p:nvSpPr>
        <p:spPr>
          <a:xfrm>
            <a:off x="914400" y="2915810"/>
            <a:ext cx="7543800" cy="2369880"/>
          </a:xfrm>
          <a:prstGeom prst="rect">
            <a:avLst/>
          </a:prstGeom>
          <a:noFill/>
        </p:spPr>
        <p:txBody>
          <a:bodyPr wrap="square" rtlCol="0">
            <a:spAutoFit/>
          </a:bodyPr>
          <a:lstStyle/>
          <a:p>
            <a:pPr algn="ctr"/>
            <a:endParaRPr lang="en-GB" sz="2000" b="1" dirty="0">
              <a:solidFill>
                <a:srgbClr val="002060"/>
              </a:solidFill>
              <a:latin typeface="Century Gothic" panose="020B0502020202020204" pitchFamily="34" charset="0"/>
              <a:hlinkClick r:id="rId3">
                <a:extLst>
                  <a:ext uri="{A12FA001-AC4F-418D-AE19-62706E023703}">
                    <ahyp:hlinkClr xmlns:ahyp="http://schemas.microsoft.com/office/drawing/2018/hyperlinkcolor" val="tx"/>
                  </a:ext>
                </a:extLst>
              </a:hlinkClick>
            </a:endParaRPr>
          </a:p>
          <a:p>
            <a:pPr algn="ctr"/>
            <a:r>
              <a:rPr lang="en-GB" b="1" dirty="0">
                <a:solidFill>
                  <a:srgbClr val="002060"/>
                </a:solidFill>
                <a:latin typeface="Century Gothic" panose="020B0502020202020204" pitchFamily="34" charset="0"/>
                <a:hlinkClick r:id="rId3">
                  <a:extLst>
                    <a:ext uri="{A12FA001-AC4F-418D-AE19-62706E023703}">
                      <ahyp:hlinkClr xmlns:ahyp="http://schemas.microsoft.com/office/drawing/2018/hyperlinkcolor" val="tx"/>
                    </a:ext>
                  </a:extLst>
                </a:hlinkClick>
              </a:rPr>
              <a:t>jude.durnan@ea.edin.sch.uk</a:t>
            </a:r>
            <a:endParaRPr lang="en-GB" b="1" dirty="0">
              <a:solidFill>
                <a:srgbClr val="002060"/>
              </a:solidFill>
              <a:latin typeface="Century Gothic" panose="020B0502020202020204" pitchFamily="34" charset="0"/>
            </a:endParaRPr>
          </a:p>
          <a:p>
            <a:pPr algn="ctr"/>
            <a:endParaRPr lang="en-GB" b="1" dirty="0">
              <a:solidFill>
                <a:srgbClr val="002060"/>
              </a:solidFill>
              <a:latin typeface="Century Gothic" panose="020B0502020202020204" pitchFamily="34" charset="0"/>
            </a:endParaRPr>
          </a:p>
          <a:p>
            <a:pPr algn="ctr"/>
            <a:r>
              <a:rPr lang="en-GB" dirty="0">
                <a:solidFill>
                  <a:srgbClr val="002060"/>
                </a:solidFill>
                <a:latin typeface="Century Gothic" panose="020B0502020202020204" pitchFamily="34" charset="0"/>
              </a:rPr>
              <a:t>Literacy Development Teacher</a:t>
            </a:r>
          </a:p>
          <a:p>
            <a:pPr algn="ctr"/>
            <a:r>
              <a:rPr lang="en-GB" dirty="0">
                <a:solidFill>
                  <a:srgbClr val="002060"/>
                </a:solidFill>
                <a:latin typeface="Century Gothic" panose="020B0502020202020204" pitchFamily="34" charset="0"/>
              </a:rPr>
              <a:t>Literacy and Dyslexia Support Team</a:t>
            </a:r>
          </a:p>
          <a:p>
            <a:pPr algn="ctr"/>
            <a:r>
              <a:rPr lang="en-GB" dirty="0">
                <a:solidFill>
                  <a:srgbClr val="002060"/>
                </a:solidFill>
                <a:latin typeface="Century Gothic" panose="020B0502020202020204" pitchFamily="34" charset="0"/>
              </a:rPr>
              <a:t>Additional Support for Learning Service</a:t>
            </a:r>
          </a:p>
          <a:p>
            <a:pPr algn="ctr"/>
            <a:endParaRPr lang="en-GB" sz="2000" b="1" u="sng" dirty="0">
              <a:solidFill>
                <a:srgbClr val="002060"/>
              </a:solidFill>
              <a:latin typeface="Century Gothic" panose="020B0502020202020204" pitchFamily="34" charset="0"/>
            </a:endParaRPr>
          </a:p>
          <a:p>
            <a:endParaRPr lang="en-GB" b="1" dirty="0">
              <a:latin typeface="Comic Sans MS" panose="030F0702030302020204" pitchFamily="66" charset="0"/>
            </a:endParaRPr>
          </a:p>
        </p:txBody>
      </p:sp>
    </p:spTree>
    <p:extLst>
      <p:ext uri="{BB962C8B-B14F-4D97-AF65-F5344CB8AC3E}">
        <p14:creationId xmlns:p14="http://schemas.microsoft.com/office/powerpoint/2010/main" val="37457551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B4542-1D56-4656-8940-FD1846446107}"/>
              </a:ext>
            </a:extLst>
          </p:cNvPr>
          <p:cNvSpPr>
            <a:spLocks noGrp="1"/>
          </p:cNvSpPr>
          <p:nvPr>
            <p:ph type="title"/>
          </p:nvPr>
        </p:nvSpPr>
        <p:spPr>
          <a:xfrm>
            <a:off x="676656" y="-85047"/>
            <a:ext cx="7772400" cy="1295400"/>
          </a:xfrm>
        </p:spPr>
        <p:txBody>
          <a:bodyPr>
            <a:normAutofit/>
          </a:bodyPr>
          <a:lstStyle/>
          <a:p>
            <a:pPr algn="ctr"/>
            <a:r>
              <a:rPr lang="en-GB" sz="3600" dirty="0">
                <a:solidFill>
                  <a:schemeClr val="tx1"/>
                </a:solidFill>
                <a:latin typeface="Century Gothic" panose="020B0502020202020204" pitchFamily="34" charset="0"/>
              </a:rPr>
              <a:t>Where are you starting from?</a:t>
            </a:r>
          </a:p>
        </p:txBody>
      </p:sp>
      <p:sp>
        <p:nvSpPr>
          <p:cNvPr id="3" name="Content Placeholder 2">
            <a:extLst>
              <a:ext uri="{FF2B5EF4-FFF2-40B4-BE49-F238E27FC236}">
                <a16:creationId xmlns:a16="http://schemas.microsoft.com/office/drawing/2014/main" id="{ADC2AB1E-2D1F-442D-B935-582D434C8508}"/>
              </a:ext>
            </a:extLst>
          </p:cNvPr>
          <p:cNvSpPr>
            <a:spLocks noGrp="1"/>
          </p:cNvSpPr>
          <p:nvPr>
            <p:ph idx="1"/>
          </p:nvPr>
        </p:nvSpPr>
        <p:spPr>
          <a:xfrm>
            <a:off x="676656" y="1236227"/>
            <a:ext cx="7886700" cy="3263504"/>
          </a:xfrm>
        </p:spPr>
        <p:txBody>
          <a:bodyPr>
            <a:normAutofit/>
          </a:bodyPr>
          <a:lstStyle/>
          <a:p>
            <a:pPr marL="0" indent="0" algn="ctr">
              <a:buNone/>
            </a:pPr>
            <a:endParaRPr lang="en-GB" sz="2800" b="1" dirty="0">
              <a:latin typeface="Century Gothic" panose="020B0502020202020204" pitchFamily="34" charset="0"/>
            </a:endParaRPr>
          </a:p>
          <a:p>
            <a:pPr marL="0" indent="0" algn="ctr">
              <a:buNone/>
            </a:pPr>
            <a:endParaRPr lang="en-GB" sz="2800" dirty="0">
              <a:latin typeface="Century Gothic" panose="020B0502020202020204" pitchFamily="34" charset="0"/>
            </a:endParaRPr>
          </a:p>
          <a:p>
            <a:pPr marL="0" indent="0" algn="ctr">
              <a:buNone/>
            </a:pPr>
            <a:r>
              <a:rPr lang="en-GB" sz="2800" dirty="0">
                <a:latin typeface="Century Gothic" panose="020B0502020202020204" pitchFamily="34" charset="0"/>
              </a:rPr>
              <a:t>How confident do you feel about supporting your child with RWI at home? </a:t>
            </a:r>
          </a:p>
        </p:txBody>
      </p:sp>
      <p:sp>
        <p:nvSpPr>
          <p:cNvPr id="5" name="Rectangle 4">
            <a:extLst>
              <a:ext uri="{FF2B5EF4-FFF2-40B4-BE49-F238E27FC236}">
                <a16:creationId xmlns:a16="http://schemas.microsoft.com/office/drawing/2014/main" id="{8DD0D7AC-E0B8-4319-B316-E94FA90C6B2E}"/>
              </a:ext>
            </a:extLst>
          </p:cNvPr>
          <p:cNvSpPr>
            <a:spLocks noChangeArrowheads="1"/>
          </p:cNvSpPr>
          <p:nvPr/>
        </p:nvSpPr>
        <p:spPr bwMode="auto">
          <a:xfrm>
            <a:off x="1202635" y="2605718"/>
            <a:ext cx="8745450" cy="27757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51435" tIns="25718" rIns="51435" bIns="25718" anchor="ctr">
            <a:spAutoFit/>
          </a:bodyPr>
          <a:lstStyle/>
          <a:p>
            <a:pPr algn="r" defTabSz="514350">
              <a:defRPr/>
            </a:pPr>
            <a:endParaRPr lang="en-GB" altLang="en-US" sz="1350" dirty="0">
              <a:solidFill>
                <a:prstClr val="black"/>
              </a:solidFill>
              <a:latin typeface="Century Gothic"/>
            </a:endParaRPr>
          </a:p>
          <a:p>
            <a:pPr algn="ctr" defTabSz="514350">
              <a:defRPr/>
            </a:pPr>
            <a:r>
              <a:rPr lang="en-GB" sz="2100" b="1" dirty="0">
                <a:solidFill>
                  <a:prstClr val="black"/>
                </a:solidFill>
                <a:latin typeface="Century Gothic" panose="020B0502020202020204" pitchFamily="34" charset="0"/>
              </a:rPr>
              <a:t>      </a:t>
            </a:r>
          </a:p>
          <a:p>
            <a:pPr algn="ctr" defTabSz="514350">
              <a:defRPr/>
            </a:pPr>
            <a:endParaRPr lang="en-GB" sz="2100" b="1" dirty="0">
              <a:solidFill>
                <a:prstClr val="black"/>
              </a:solidFill>
              <a:latin typeface="Century Gothic" panose="020B0502020202020204" pitchFamily="34" charset="0"/>
            </a:endParaRPr>
          </a:p>
          <a:p>
            <a:pPr algn="r" defTabSz="514350">
              <a:defRPr/>
            </a:pPr>
            <a:endParaRPr lang="en-GB" altLang="en-US" sz="1350" dirty="0">
              <a:solidFill>
                <a:prstClr val="black"/>
              </a:solidFill>
              <a:latin typeface="Century Gothic" panose="020B0502020202020204" pitchFamily="34" charset="0"/>
              <a:ea typeface="Times New Roman" panose="02020603050405020304" pitchFamily="18" charset="0"/>
            </a:endParaRPr>
          </a:p>
          <a:p>
            <a:pPr algn="r" defTabSz="514350">
              <a:defRPr/>
            </a:pPr>
            <a:endParaRPr lang="en-GB" altLang="en-US" sz="1350" dirty="0">
              <a:solidFill>
                <a:prstClr val="black"/>
              </a:solidFill>
              <a:latin typeface="Century Gothic" panose="020B0502020202020204" pitchFamily="34" charset="0"/>
              <a:ea typeface="Times New Roman" panose="02020603050405020304" pitchFamily="18" charset="0"/>
            </a:endParaRPr>
          </a:p>
          <a:p>
            <a:pPr algn="r" defTabSz="514350">
              <a:defRPr/>
            </a:pPr>
            <a:endParaRPr lang="en-GB" altLang="en-US" sz="1350" dirty="0">
              <a:solidFill>
                <a:prstClr val="black"/>
              </a:solidFill>
              <a:latin typeface="Century Gothic" panose="020B0502020202020204" pitchFamily="34" charset="0"/>
              <a:ea typeface="Times New Roman" panose="02020603050405020304" pitchFamily="18" charset="0"/>
            </a:endParaRPr>
          </a:p>
          <a:p>
            <a:pPr algn="r" defTabSz="514350">
              <a:defRPr/>
            </a:pPr>
            <a:endParaRPr lang="en-GB" altLang="en-US" sz="1350" dirty="0">
              <a:solidFill>
                <a:prstClr val="black"/>
              </a:solidFill>
              <a:latin typeface="Century Gothic" panose="020B0502020202020204" pitchFamily="34" charset="0"/>
              <a:ea typeface="Times New Roman" panose="02020603050405020304" pitchFamily="18" charset="0"/>
            </a:endParaRPr>
          </a:p>
          <a:p>
            <a:pPr algn="r" defTabSz="514350">
              <a:defRPr/>
            </a:pPr>
            <a:endParaRPr lang="en-GB" altLang="en-US" sz="1350" dirty="0">
              <a:solidFill>
                <a:prstClr val="black"/>
              </a:solidFill>
              <a:latin typeface="Century Gothic" panose="020B0502020202020204" pitchFamily="34" charset="0"/>
              <a:ea typeface="Times New Roman" panose="02020603050405020304" pitchFamily="18" charset="0"/>
            </a:endParaRPr>
          </a:p>
          <a:p>
            <a:pPr algn="r" defTabSz="514350">
              <a:defRPr/>
            </a:pPr>
            <a:endParaRPr lang="en-GB" altLang="en-US" sz="1350" dirty="0">
              <a:solidFill>
                <a:prstClr val="black"/>
              </a:solidFill>
              <a:latin typeface="Century Gothic" panose="020B0502020202020204" pitchFamily="34" charset="0"/>
              <a:ea typeface="Times New Roman" panose="02020603050405020304" pitchFamily="18" charset="0"/>
            </a:endParaRPr>
          </a:p>
          <a:p>
            <a:pPr algn="r" defTabSz="514350">
              <a:defRPr/>
            </a:pPr>
            <a:endParaRPr lang="en-GB" altLang="en-US" sz="1350" dirty="0">
              <a:solidFill>
                <a:prstClr val="black"/>
              </a:solidFill>
              <a:latin typeface="Century Gothic" panose="020B0502020202020204" pitchFamily="34" charset="0"/>
              <a:ea typeface="Times New Roman" panose="02020603050405020304" pitchFamily="18" charset="0"/>
            </a:endParaRPr>
          </a:p>
          <a:p>
            <a:pPr algn="r" defTabSz="514350">
              <a:defRPr/>
            </a:pPr>
            <a:endParaRPr lang="en-GB" altLang="en-US" sz="1350" dirty="0">
              <a:solidFill>
                <a:prstClr val="black"/>
              </a:solidFill>
              <a:latin typeface="Century Gothic" panose="020B0502020202020204" pitchFamily="34" charset="0"/>
              <a:ea typeface="Times New Roman" panose="02020603050405020304" pitchFamily="18" charset="0"/>
            </a:endParaRPr>
          </a:p>
          <a:p>
            <a:pPr algn="r" defTabSz="514350">
              <a:defRPr/>
            </a:pPr>
            <a:endParaRPr lang="en-GB" altLang="en-US" sz="1350" dirty="0">
              <a:solidFill>
                <a:prstClr val="black"/>
              </a:solidFill>
              <a:latin typeface="Century Gothic" panose="020B0502020202020204" pitchFamily="34" charset="0"/>
              <a:ea typeface="Times New Roman" panose="02020603050405020304" pitchFamily="18" charset="0"/>
            </a:endParaRPr>
          </a:p>
        </p:txBody>
      </p:sp>
      <p:pic>
        <p:nvPicPr>
          <p:cNvPr id="7" name="Picture 6">
            <a:extLst>
              <a:ext uri="{FF2B5EF4-FFF2-40B4-BE49-F238E27FC236}">
                <a16:creationId xmlns:a16="http://schemas.microsoft.com/office/drawing/2014/main" id="{C5A4C9CB-6DF3-3841-97AA-561803891497}"/>
              </a:ext>
            </a:extLst>
          </p:cNvPr>
          <p:cNvPicPr>
            <a:picLocks noChangeAspect="1"/>
          </p:cNvPicPr>
          <p:nvPr/>
        </p:nvPicPr>
        <p:blipFill>
          <a:blip r:embed="rId3"/>
          <a:stretch>
            <a:fillRect/>
          </a:stretch>
        </p:blipFill>
        <p:spPr>
          <a:xfrm>
            <a:off x="1062681" y="3814692"/>
            <a:ext cx="7114649" cy="2054530"/>
          </a:xfrm>
          <a:prstGeom prst="rect">
            <a:avLst/>
          </a:prstGeom>
        </p:spPr>
      </p:pic>
      <p:pic>
        <p:nvPicPr>
          <p:cNvPr id="8" name="Picture 7">
            <a:extLst>
              <a:ext uri="{FF2B5EF4-FFF2-40B4-BE49-F238E27FC236}">
                <a16:creationId xmlns:a16="http://schemas.microsoft.com/office/drawing/2014/main" id="{93841FF4-08CA-4632-D9E6-B7EBB6997E88}"/>
              </a:ext>
            </a:extLst>
          </p:cNvPr>
          <p:cNvPicPr>
            <a:picLocks noChangeAspect="1"/>
          </p:cNvPicPr>
          <p:nvPr/>
        </p:nvPicPr>
        <p:blipFill>
          <a:blip r:embed="rId4"/>
          <a:stretch>
            <a:fillRect/>
          </a:stretch>
        </p:blipFill>
        <p:spPr>
          <a:xfrm>
            <a:off x="1566412" y="4206995"/>
            <a:ext cx="5992887" cy="158510"/>
          </a:xfrm>
          <a:prstGeom prst="rect">
            <a:avLst/>
          </a:prstGeom>
        </p:spPr>
      </p:pic>
    </p:spTree>
    <p:extLst>
      <p:ext uri="{BB962C8B-B14F-4D97-AF65-F5344CB8AC3E}">
        <p14:creationId xmlns:p14="http://schemas.microsoft.com/office/powerpoint/2010/main" val="1862487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93405"/>
            <a:ext cx="7772400" cy="724829"/>
          </a:xfrm>
        </p:spPr>
        <p:txBody>
          <a:bodyPr/>
          <a:lstStyle/>
          <a:p>
            <a:r>
              <a:rPr lang="en-GB" sz="3600" dirty="0">
                <a:latin typeface="Century Gothic" panose="020B0502020202020204" pitchFamily="34" charset="0"/>
              </a:rPr>
              <a:t>Aims</a:t>
            </a:r>
          </a:p>
        </p:txBody>
      </p:sp>
      <p:sp>
        <p:nvSpPr>
          <p:cNvPr id="3" name="Content Placeholder 2"/>
          <p:cNvSpPr>
            <a:spLocks noGrp="1"/>
          </p:cNvSpPr>
          <p:nvPr>
            <p:ph idx="1"/>
          </p:nvPr>
        </p:nvSpPr>
        <p:spPr>
          <a:xfrm>
            <a:off x="288887" y="1260436"/>
            <a:ext cx="8274205" cy="4659351"/>
          </a:xfrm>
        </p:spPr>
        <p:txBody>
          <a:bodyPr/>
          <a:lstStyle/>
          <a:p>
            <a:pPr marL="685800" lvl="2" indent="0">
              <a:lnSpc>
                <a:spcPct val="150000"/>
              </a:lnSpc>
              <a:buNone/>
            </a:pPr>
            <a:r>
              <a:rPr lang="en-GB" sz="2400" dirty="0">
                <a:latin typeface="Century Gothic" panose="020B0502020202020204" pitchFamily="34" charset="0"/>
              </a:rPr>
              <a:t>To have an understanding of:</a:t>
            </a:r>
          </a:p>
          <a:p>
            <a:pPr lvl="2">
              <a:lnSpc>
                <a:spcPct val="150000"/>
              </a:lnSpc>
              <a:buFont typeface="Wingdings" panose="05000000000000000000" pitchFamily="2" charset="2"/>
              <a:buChar char="§"/>
            </a:pPr>
            <a:r>
              <a:rPr lang="en-GB" sz="2400" dirty="0">
                <a:latin typeface="Century Gothic" panose="020B0502020202020204" pitchFamily="34" charset="0"/>
              </a:rPr>
              <a:t>  The Literacy Interventions used in CEC</a:t>
            </a:r>
          </a:p>
          <a:p>
            <a:pPr lvl="2">
              <a:lnSpc>
                <a:spcPct val="150000"/>
              </a:lnSpc>
              <a:buFont typeface="Wingdings" panose="05000000000000000000" pitchFamily="2" charset="2"/>
              <a:buChar char="§"/>
            </a:pPr>
            <a:r>
              <a:rPr lang="en-GB" sz="2400" dirty="0">
                <a:latin typeface="Century Gothic" panose="020B0502020202020204" pitchFamily="34" charset="0"/>
              </a:rPr>
              <a:t>  Phonics</a:t>
            </a:r>
          </a:p>
          <a:p>
            <a:pPr marL="1028700" lvl="4" indent="-342900">
              <a:lnSpc>
                <a:spcPct val="150000"/>
              </a:lnSpc>
              <a:buFont typeface="Wingdings" panose="05000000000000000000" pitchFamily="2" charset="2"/>
              <a:buChar char="§"/>
            </a:pPr>
            <a:r>
              <a:rPr lang="en-GB" sz="2400" dirty="0">
                <a:latin typeface="Century Gothic" panose="020B0502020202020204" pitchFamily="34" charset="0"/>
              </a:rPr>
              <a:t>How to say pure sounds</a:t>
            </a:r>
          </a:p>
          <a:p>
            <a:pPr marL="1028700" lvl="4" indent="-342900">
              <a:lnSpc>
                <a:spcPct val="150000"/>
              </a:lnSpc>
              <a:buFont typeface="Wingdings" panose="05000000000000000000" pitchFamily="2" charset="2"/>
              <a:buChar char="§"/>
            </a:pPr>
            <a:r>
              <a:rPr lang="en-GB" sz="2400" dirty="0">
                <a:latin typeface="Century Gothic" panose="020B0502020202020204" pitchFamily="34" charset="0"/>
              </a:rPr>
              <a:t>Assisted and independent blending</a:t>
            </a:r>
          </a:p>
          <a:p>
            <a:pPr marL="1028700" lvl="4" indent="-342900">
              <a:lnSpc>
                <a:spcPct val="150000"/>
              </a:lnSpc>
              <a:buFont typeface="Wingdings" panose="05000000000000000000" pitchFamily="2" charset="2"/>
              <a:buChar char="§"/>
            </a:pPr>
            <a:r>
              <a:rPr lang="en-GB" sz="2400" dirty="0">
                <a:latin typeface="Century Gothic" panose="020B0502020202020204" pitchFamily="34" charset="0"/>
              </a:rPr>
              <a:t>Spelling and writing strategies</a:t>
            </a:r>
          </a:p>
          <a:p>
            <a:pPr marL="1028700" lvl="4" indent="-342900">
              <a:lnSpc>
                <a:spcPct val="150000"/>
              </a:lnSpc>
              <a:buFont typeface="Wingdings" panose="05000000000000000000" pitchFamily="2" charset="2"/>
              <a:buChar char="§"/>
            </a:pPr>
            <a:r>
              <a:rPr lang="en-GB" sz="2400" dirty="0">
                <a:latin typeface="Century Gothic" panose="020B0502020202020204" pitchFamily="34" charset="0"/>
              </a:rPr>
              <a:t>Resources and strategies for parents</a:t>
            </a:r>
          </a:p>
          <a:p>
            <a:endParaRPr lang="en-GB" dirty="0"/>
          </a:p>
        </p:txBody>
      </p:sp>
    </p:spTree>
    <p:extLst>
      <p:ext uri="{BB962C8B-B14F-4D97-AF65-F5344CB8AC3E}">
        <p14:creationId xmlns:p14="http://schemas.microsoft.com/office/powerpoint/2010/main" val="36401474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772400" cy="724829"/>
          </a:xfrm>
        </p:spPr>
        <p:txBody>
          <a:bodyPr/>
          <a:lstStyle/>
          <a:p>
            <a:r>
              <a:rPr lang="en-GB" sz="3600" dirty="0">
                <a:latin typeface="Century Gothic" panose="020B0502020202020204" pitchFamily="34" charset="0"/>
              </a:rPr>
              <a:t>Aim:</a:t>
            </a:r>
          </a:p>
        </p:txBody>
      </p:sp>
      <p:sp>
        <p:nvSpPr>
          <p:cNvPr id="4" name="Content Placeholder 3">
            <a:extLst>
              <a:ext uri="{FF2B5EF4-FFF2-40B4-BE49-F238E27FC236}">
                <a16:creationId xmlns:a16="http://schemas.microsoft.com/office/drawing/2014/main" id="{F88D0CD9-4E6D-E390-B6F3-29B8CA218673}"/>
              </a:ext>
            </a:extLst>
          </p:cNvPr>
          <p:cNvSpPr>
            <a:spLocks noGrp="1"/>
          </p:cNvSpPr>
          <p:nvPr>
            <p:ph idx="1"/>
          </p:nvPr>
        </p:nvSpPr>
        <p:spPr>
          <a:xfrm>
            <a:off x="685800" y="1981200"/>
            <a:ext cx="7772400" cy="1610139"/>
          </a:xfrm>
        </p:spPr>
        <p:txBody>
          <a:bodyPr/>
          <a:lstStyle/>
          <a:p>
            <a:pPr algn="ctr"/>
            <a:r>
              <a:rPr lang="en-GB" sz="3600" dirty="0">
                <a:latin typeface="Century Gothic" panose="020B0502020202020204" pitchFamily="34" charset="0"/>
              </a:rPr>
              <a:t>To have an understanding of the Literacy Interventions used in CEC</a:t>
            </a:r>
          </a:p>
        </p:txBody>
      </p:sp>
    </p:spTree>
    <p:extLst>
      <p:ext uri="{BB962C8B-B14F-4D97-AF65-F5344CB8AC3E}">
        <p14:creationId xmlns:p14="http://schemas.microsoft.com/office/powerpoint/2010/main" val="23777937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3ECE5A2-4884-4347-B8EA-EA402ADB328D}"/>
              </a:ext>
            </a:extLst>
          </p:cNvPr>
          <p:cNvSpPr/>
          <p:nvPr/>
        </p:nvSpPr>
        <p:spPr>
          <a:xfrm>
            <a:off x="941725" y="1011185"/>
            <a:ext cx="3852427" cy="1113482"/>
          </a:xfrm>
          <a:prstGeom prst="rect">
            <a:avLst/>
          </a:prstGeom>
          <a:solidFill>
            <a:srgbClr val="CC99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dirty="0">
              <a:solidFill>
                <a:schemeClr val="tx1"/>
              </a:solidFill>
              <a:latin typeface="Century Gothic" panose="020B0502020202020204" pitchFamily="34" charset="0"/>
            </a:endParaRPr>
          </a:p>
          <a:p>
            <a:pPr algn="ctr"/>
            <a:r>
              <a:rPr lang="en-GB" sz="2400" b="1" dirty="0">
                <a:solidFill>
                  <a:srgbClr val="7030A0"/>
                </a:solidFill>
                <a:latin typeface="Century Gothic" panose="020B0502020202020204" pitchFamily="34" charset="0"/>
              </a:rPr>
              <a:t>P1 – P2 </a:t>
            </a:r>
          </a:p>
          <a:p>
            <a:pPr algn="ctr"/>
            <a:r>
              <a:rPr lang="en-GB" sz="2400" b="1" dirty="0">
                <a:solidFill>
                  <a:srgbClr val="7030A0"/>
                </a:solidFill>
                <a:latin typeface="Century Gothic" panose="020B0502020202020204" pitchFamily="34" charset="0"/>
              </a:rPr>
              <a:t>Literacy Rich </a:t>
            </a:r>
          </a:p>
          <a:p>
            <a:pPr algn="ctr"/>
            <a:endParaRPr lang="en-GB" dirty="0"/>
          </a:p>
        </p:txBody>
      </p:sp>
      <p:sp>
        <p:nvSpPr>
          <p:cNvPr id="3" name="Rectangle 2">
            <a:extLst>
              <a:ext uri="{FF2B5EF4-FFF2-40B4-BE49-F238E27FC236}">
                <a16:creationId xmlns:a16="http://schemas.microsoft.com/office/drawing/2014/main" id="{49293BE3-E6E3-4E4F-AD69-D6E0FF4AFBE0}"/>
              </a:ext>
            </a:extLst>
          </p:cNvPr>
          <p:cNvSpPr/>
          <p:nvPr/>
        </p:nvSpPr>
        <p:spPr>
          <a:xfrm>
            <a:off x="941725" y="2486973"/>
            <a:ext cx="3852427" cy="967781"/>
          </a:xfrm>
          <a:prstGeom prst="rect">
            <a:avLst/>
          </a:prstGeom>
          <a:solidFill>
            <a:srgbClr val="EE4CF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dirty="0">
              <a:latin typeface="Century Gothic" panose="020B0502020202020204" pitchFamily="34" charset="0"/>
            </a:endParaRPr>
          </a:p>
          <a:p>
            <a:pPr algn="ctr"/>
            <a:r>
              <a:rPr lang="en-GB" sz="2400" b="1" dirty="0">
                <a:solidFill>
                  <a:schemeClr val="bg1">
                    <a:lumMod val="10000"/>
                  </a:schemeClr>
                </a:solidFill>
                <a:latin typeface="Century Gothic" panose="020B0502020202020204" pitchFamily="34" charset="0"/>
              </a:rPr>
              <a:t>P3 - P5 </a:t>
            </a:r>
          </a:p>
          <a:p>
            <a:pPr algn="ctr"/>
            <a:r>
              <a:rPr lang="en-GB" sz="2400" b="1" dirty="0">
                <a:solidFill>
                  <a:schemeClr val="bg1">
                    <a:lumMod val="10000"/>
                  </a:schemeClr>
                </a:solidFill>
                <a:latin typeface="Century Gothic" panose="020B0502020202020204" pitchFamily="34" charset="0"/>
              </a:rPr>
              <a:t>Read Write Inc  </a:t>
            </a:r>
          </a:p>
          <a:p>
            <a:pPr algn="ctr"/>
            <a:endParaRPr lang="en-GB" dirty="0"/>
          </a:p>
        </p:txBody>
      </p:sp>
      <p:sp>
        <p:nvSpPr>
          <p:cNvPr id="4" name="Rectangle 3">
            <a:extLst>
              <a:ext uri="{FF2B5EF4-FFF2-40B4-BE49-F238E27FC236}">
                <a16:creationId xmlns:a16="http://schemas.microsoft.com/office/drawing/2014/main" id="{642D71BA-4CD8-40DE-A0EE-2096EA76EC40}"/>
              </a:ext>
            </a:extLst>
          </p:cNvPr>
          <p:cNvSpPr/>
          <p:nvPr/>
        </p:nvSpPr>
        <p:spPr>
          <a:xfrm>
            <a:off x="957716" y="3999158"/>
            <a:ext cx="3852427" cy="967781"/>
          </a:xfrm>
          <a:prstGeom prst="rect">
            <a:avLst/>
          </a:prstGeom>
          <a:solidFill>
            <a:srgbClr val="EE4CF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dirty="0">
              <a:latin typeface="Century Gothic" panose="020B0502020202020204" pitchFamily="34" charset="0"/>
            </a:endParaRPr>
          </a:p>
          <a:p>
            <a:pPr algn="ctr"/>
            <a:r>
              <a:rPr lang="en-GB" sz="2400" b="1" dirty="0">
                <a:solidFill>
                  <a:schemeClr val="bg1">
                    <a:lumMod val="10000"/>
                  </a:schemeClr>
                </a:solidFill>
                <a:latin typeface="Century Gothic" panose="020B0502020202020204" pitchFamily="34" charset="0"/>
              </a:rPr>
              <a:t>P6 – P7 </a:t>
            </a:r>
          </a:p>
          <a:p>
            <a:pPr algn="ctr"/>
            <a:r>
              <a:rPr lang="en-GB" sz="2400" b="1" dirty="0">
                <a:solidFill>
                  <a:schemeClr val="bg1">
                    <a:lumMod val="10000"/>
                  </a:schemeClr>
                </a:solidFill>
                <a:latin typeface="Century Gothic" panose="020B0502020202020204" pitchFamily="34" charset="0"/>
              </a:rPr>
              <a:t>Fresh Start </a:t>
            </a:r>
          </a:p>
          <a:p>
            <a:pPr algn="ctr"/>
            <a:endParaRPr lang="en-GB" dirty="0"/>
          </a:p>
        </p:txBody>
      </p:sp>
      <p:sp>
        <p:nvSpPr>
          <p:cNvPr id="5" name="Rectangle 4">
            <a:extLst>
              <a:ext uri="{FF2B5EF4-FFF2-40B4-BE49-F238E27FC236}">
                <a16:creationId xmlns:a16="http://schemas.microsoft.com/office/drawing/2014/main" id="{5AD59C0F-A071-4A16-997B-AFE6AEF71EA9}"/>
              </a:ext>
            </a:extLst>
          </p:cNvPr>
          <p:cNvSpPr/>
          <p:nvPr/>
        </p:nvSpPr>
        <p:spPr>
          <a:xfrm>
            <a:off x="941725" y="5376274"/>
            <a:ext cx="3820446" cy="981722"/>
          </a:xfrm>
          <a:prstGeom prst="rect">
            <a:avLst/>
          </a:prstGeom>
          <a:solidFill>
            <a:srgbClr val="EE4CF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dirty="0">
              <a:latin typeface="Century Gothic" panose="020B0502020202020204" pitchFamily="34" charset="0"/>
            </a:endParaRPr>
          </a:p>
          <a:p>
            <a:pPr algn="ctr"/>
            <a:r>
              <a:rPr lang="en-GB" sz="2400" b="1" dirty="0">
                <a:solidFill>
                  <a:schemeClr val="bg1">
                    <a:lumMod val="10000"/>
                  </a:schemeClr>
                </a:solidFill>
                <a:latin typeface="Century Gothic" panose="020B0502020202020204" pitchFamily="34" charset="0"/>
              </a:rPr>
              <a:t>S1 – S2+ </a:t>
            </a:r>
          </a:p>
          <a:p>
            <a:pPr algn="ctr"/>
            <a:r>
              <a:rPr lang="en-GB" sz="2400" b="1" dirty="0">
                <a:solidFill>
                  <a:schemeClr val="bg1">
                    <a:lumMod val="10000"/>
                  </a:schemeClr>
                </a:solidFill>
                <a:latin typeface="Century Gothic" panose="020B0502020202020204" pitchFamily="34" charset="0"/>
              </a:rPr>
              <a:t>SRA </a:t>
            </a:r>
          </a:p>
          <a:p>
            <a:pPr algn="ctr"/>
            <a:endParaRPr lang="en-GB" dirty="0"/>
          </a:p>
        </p:txBody>
      </p:sp>
      <p:sp>
        <p:nvSpPr>
          <p:cNvPr id="6" name="Rectangle 5">
            <a:extLst>
              <a:ext uri="{FF2B5EF4-FFF2-40B4-BE49-F238E27FC236}">
                <a16:creationId xmlns:a16="http://schemas.microsoft.com/office/drawing/2014/main" id="{275708F7-D507-442B-BF40-B1DF761A10FF}"/>
              </a:ext>
            </a:extLst>
          </p:cNvPr>
          <p:cNvSpPr/>
          <p:nvPr/>
        </p:nvSpPr>
        <p:spPr>
          <a:xfrm>
            <a:off x="5456853" y="1942569"/>
            <a:ext cx="3344245" cy="1412365"/>
          </a:xfrm>
          <a:prstGeom prst="rect">
            <a:avLst/>
          </a:prstGeom>
          <a:solidFill>
            <a:schemeClr val="tx1">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solidFill>
                  <a:srgbClr val="FFFF00"/>
                </a:solidFill>
                <a:latin typeface="Century Gothic" panose="020B0502020202020204" pitchFamily="34" charset="0"/>
              </a:rPr>
              <a:t>Literacy and Dyslexia Support Team </a:t>
            </a:r>
          </a:p>
        </p:txBody>
      </p:sp>
      <p:sp>
        <p:nvSpPr>
          <p:cNvPr id="7" name="Rectangle 6">
            <a:extLst>
              <a:ext uri="{FF2B5EF4-FFF2-40B4-BE49-F238E27FC236}">
                <a16:creationId xmlns:a16="http://schemas.microsoft.com/office/drawing/2014/main" id="{4F89B1DE-5892-4425-5790-A3A36D8D91B1}"/>
              </a:ext>
            </a:extLst>
          </p:cNvPr>
          <p:cNvSpPr/>
          <p:nvPr/>
        </p:nvSpPr>
        <p:spPr>
          <a:xfrm>
            <a:off x="5456853" y="4643383"/>
            <a:ext cx="3344245" cy="1412365"/>
          </a:xfrm>
          <a:prstGeom prst="rect">
            <a:avLst/>
          </a:prstGeom>
          <a:solidFill>
            <a:schemeClr val="tx1">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solidFill>
                  <a:srgbClr val="FFFF00"/>
                </a:solidFill>
                <a:latin typeface="Century Gothic" panose="020B0502020202020204" pitchFamily="34" charset="0"/>
              </a:rPr>
              <a:t>Group Literacy Programme</a:t>
            </a:r>
          </a:p>
        </p:txBody>
      </p:sp>
      <p:sp>
        <p:nvSpPr>
          <p:cNvPr id="8" name="Rectangle 7">
            <a:extLst>
              <a:ext uri="{FF2B5EF4-FFF2-40B4-BE49-F238E27FC236}">
                <a16:creationId xmlns:a16="http://schemas.microsoft.com/office/drawing/2014/main" id="{93C16B7A-8C3A-E4E2-04C6-A61FEF09B2D6}"/>
              </a:ext>
            </a:extLst>
          </p:cNvPr>
          <p:cNvSpPr/>
          <p:nvPr/>
        </p:nvSpPr>
        <p:spPr>
          <a:xfrm>
            <a:off x="5884236" y="3550344"/>
            <a:ext cx="2573964" cy="886218"/>
          </a:xfrm>
          <a:prstGeom prst="rect">
            <a:avLst/>
          </a:prstGeom>
          <a:solidFill>
            <a:schemeClr val="tx1">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dirty="0">
                <a:solidFill>
                  <a:srgbClr val="FFFF00"/>
                </a:solidFill>
                <a:latin typeface="Century Gothic" panose="020B0502020202020204" pitchFamily="34" charset="0"/>
              </a:rPr>
              <a:t>Sir Sean Connery Foundation Dyslexia Initiative</a:t>
            </a:r>
          </a:p>
        </p:txBody>
      </p:sp>
      <p:sp>
        <p:nvSpPr>
          <p:cNvPr id="9" name="Title 1">
            <a:extLst>
              <a:ext uri="{FF2B5EF4-FFF2-40B4-BE49-F238E27FC236}">
                <a16:creationId xmlns:a16="http://schemas.microsoft.com/office/drawing/2014/main" id="{84B9BD7D-75EE-6BB6-89D4-48B1828383D8}"/>
              </a:ext>
            </a:extLst>
          </p:cNvPr>
          <p:cNvSpPr txBox="1">
            <a:spLocks/>
          </p:cNvSpPr>
          <p:nvPr/>
        </p:nvSpPr>
        <p:spPr>
          <a:xfrm>
            <a:off x="685800" y="77423"/>
            <a:ext cx="7772400" cy="724829"/>
          </a:xfrm>
          <a:prstGeom prst="rect">
            <a:avLst/>
          </a:prstGeom>
        </p:spPr>
        <p:txBody>
          <a:bodyPr/>
          <a:lstStyle>
            <a:lvl1pPr algn="ctr" rtl="0" eaLnBrk="1" fontAlgn="base" hangingPunct="1">
              <a:spcBef>
                <a:spcPct val="0"/>
              </a:spcBef>
              <a:spcAft>
                <a:spcPct val="0"/>
              </a:spcAft>
              <a:defRPr kumimoji="1" sz="3300" b="1" kern="1200">
                <a:solidFill>
                  <a:schemeClr val="tx2"/>
                </a:solidFill>
                <a:latin typeface="+mj-lt"/>
                <a:ea typeface="+mj-ea"/>
                <a:cs typeface="+mj-cs"/>
              </a:defRPr>
            </a:lvl1pPr>
            <a:lvl2pPr algn="ctr" rtl="0" eaLnBrk="1" fontAlgn="base" hangingPunct="1">
              <a:spcBef>
                <a:spcPct val="0"/>
              </a:spcBef>
              <a:spcAft>
                <a:spcPct val="0"/>
              </a:spcAft>
              <a:defRPr kumimoji="1" sz="3300" b="1">
                <a:solidFill>
                  <a:schemeClr val="tx2"/>
                </a:solidFill>
                <a:latin typeface="Helvetica" panose="020B0604020202020204" pitchFamily="34" charset="0"/>
                <a:ea typeface="ＭＳ Ｐゴシック" panose="020B0600070205080204" pitchFamily="34" charset="-128"/>
              </a:defRPr>
            </a:lvl2pPr>
            <a:lvl3pPr algn="ctr" rtl="0" eaLnBrk="1" fontAlgn="base" hangingPunct="1">
              <a:spcBef>
                <a:spcPct val="0"/>
              </a:spcBef>
              <a:spcAft>
                <a:spcPct val="0"/>
              </a:spcAft>
              <a:defRPr kumimoji="1" sz="3300" b="1">
                <a:solidFill>
                  <a:schemeClr val="tx2"/>
                </a:solidFill>
                <a:latin typeface="Helvetica" panose="020B0604020202020204" pitchFamily="34" charset="0"/>
                <a:ea typeface="ＭＳ Ｐゴシック" panose="020B0600070205080204" pitchFamily="34" charset="-128"/>
              </a:defRPr>
            </a:lvl3pPr>
            <a:lvl4pPr algn="ctr" rtl="0" eaLnBrk="1" fontAlgn="base" hangingPunct="1">
              <a:spcBef>
                <a:spcPct val="0"/>
              </a:spcBef>
              <a:spcAft>
                <a:spcPct val="0"/>
              </a:spcAft>
              <a:defRPr kumimoji="1" sz="3300" b="1">
                <a:solidFill>
                  <a:schemeClr val="tx2"/>
                </a:solidFill>
                <a:latin typeface="Helvetica" panose="020B0604020202020204" pitchFamily="34" charset="0"/>
                <a:ea typeface="ＭＳ Ｐゴシック" panose="020B0600070205080204" pitchFamily="34" charset="-128"/>
              </a:defRPr>
            </a:lvl4pPr>
            <a:lvl5pPr algn="ctr" rtl="0" eaLnBrk="1" fontAlgn="base" hangingPunct="1">
              <a:spcBef>
                <a:spcPct val="0"/>
              </a:spcBef>
              <a:spcAft>
                <a:spcPct val="0"/>
              </a:spcAft>
              <a:defRPr kumimoji="1" sz="3300" b="1">
                <a:solidFill>
                  <a:schemeClr val="tx2"/>
                </a:solidFill>
                <a:latin typeface="Helvetica" panose="020B0604020202020204" pitchFamily="34" charset="0"/>
                <a:ea typeface="ＭＳ Ｐゴシック" panose="020B0600070205080204" pitchFamily="34" charset="-128"/>
              </a:defRPr>
            </a:lvl5pPr>
            <a:lvl6pPr marL="342900" algn="ctr" rtl="0" eaLnBrk="1" fontAlgn="base" hangingPunct="1">
              <a:spcBef>
                <a:spcPct val="0"/>
              </a:spcBef>
              <a:spcAft>
                <a:spcPct val="0"/>
              </a:spcAft>
              <a:defRPr kumimoji="1" sz="3300" b="1">
                <a:solidFill>
                  <a:schemeClr val="tx2"/>
                </a:solidFill>
                <a:latin typeface="Helvetica" panose="020B0604020202020204" pitchFamily="34" charset="0"/>
                <a:ea typeface="ＭＳ Ｐゴシック" panose="020B0600070205080204" pitchFamily="34" charset="-128"/>
              </a:defRPr>
            </a:lvl6pPr>
            <a:lvl7pPr marL="685800" algn="ctr" rtl="0" eaLnBrk="1" fontAlgn="base" hangingPunct="1">
              <a:spcBef>
                <a:spcPct val="0"/>
              </a:spcBef>
              <a:spcAft>
                <a:spcPct val="0"/>
              </a:spcAft>
              <a:defRPr kumimoji="1" sz="3300" b="1">
                <a:solidFill>
                  <a:schemeClr val="tx2"/>
                </a:solidFill>
                <a:latin typeface="Helvetica" panose="020B0604020202020204" pitchFamily="34" charset="0"/>
                <a:ea typeface="ＭＳ Ｐゴシック" panose="020B0600070205080204" pitchFamily="34" charset="-128"/>
              </a:defRPr>
            </a:lvl7pPr>
            <a:lvl8pPr marL="1028700" algn="ctr" rtl="0" eaLnBrk="1" fontAlgn="base" hangingPunct="1">
              <a:spcBef>
                <a:spcPct val="0"/>
              </a:spcBef>
              <a:spcAft>
                <a:spcPct val="0"/>
              </a:spcAft>
              <a:defRPr kumimoji="1" sz="3300" b="1">
                <a:solidFill>
                  <a:schemeClr val="tx2"/>
                </a:solidFill>
                <a:latin typeface="Helvetica" panose="020B0604020202020204" pitchFamily="34" charset="0"/>
                <a:ea typeface="ＭＳ Ｐゴシック" panose="020B0600070205080204" pitchFamily="34" charset="-128"/>
              </a:defRPr>
            </a:lvl8pPr>
            <a:lvl9pPr marL="1371600" algn="ctr" rtl="0" eaLnBrk="1" fontAlgn="base" hangingPunct="1">
              <a:spcBef>
                <a:spcPct val="0"/>
              </a:spcBef>
              <a:spcAft>
                <a:spcPct val="0"/>
              </a:spcAft>
              <a:defRPr kumimoji="1" sz="3300" b="1">
                <a:solidFill>
                  <a:schemeClr val="tx2"/>
                </a:solidFill>
                <a:latin typeface="Helvetica" panose="020B0604020202020204" pitchFamily="34" charset="0"/>
                <a:ea typeface="ＭＳ Ｐゴシック" panose="020B0600070205080204" pitchFamily="34" charset="-128"/>
              </a:defRPr>
            </a:lvl9pPr>
          </a:lstStyle>
          <a:p>
            <a:r>
              <a:rPr lang="en-GB" sz="3600" dirty="0">
                <a:latin typeface="Century Gothic" panose="020B0502020202020204" pitchFamily="34" charset="0"/>
              </a:rPr>
              <a:t>Literacy Support in CEC</a:t>
            </a:r>
          </a:p>
        </p:txBody>
      </p:sp>
    </p:spTree>
    <p:extLst>
      <p:ext uri="{BB962C8B-B14F-4D97-AF65-F5344CB8AC3E}">
        <p14:creationId xmlns:p14="http://schemas.microsoft.com/office/powerpoint/2010/main" val="26732050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685800" y="-188013"/>
            <a:ext cx="7772400" cy="1295400"/>
          </a:xfrm>
        </p:spPr>
        <p:txBody>
          <a:bodyPr/>
          <a:lstStyle/>
          <a:p>
            <a:pPr eaLnBrk="1" hangingPunct="1"/>
            <a:r>
              <a:rPr lang="en-GB" altLang="en-US" sz="3600" dirty="0">
                <a:latin typeface="Century Gothic" panose="020B0502020202020204" pitchFamily="34" charset="0"/>
              </a:rPr>
              <a:t>Ruth Miskin’s Read Write Inc</a:t>
            </a:r>
          </a:p>
        </p:txBody>
      </p:sp>
      <p:sp>
        <p:nvSpPr>
          <p:cNvPr id="22531" name="Rectangle 3"/>
          <p:cNvSpPr>
            <a:spLocks noGrp="1" noChangeArrowheads="1"/>
          </p:cNvSpPr>
          <p:nvPr>
            <p:ph idx="1"/>
          </p:nvPr>
        </p:nvSpPr>
        <p:spPr>
          <a:xfrm>
            <a:off x="685800" y="1539240"/>
            <a:ext cx="7772400" cy="4038600"/>
          </a:xfrm>
        </p:spPr>
        <p:txBody>
          <a:bodyPr/>
          <a:lstStyle/>
          <a:p>
            <a:pPr eaLnBrk="1" hangingPunct="1">
              <a:lnSpc>
                <a:spcPct val="90000"/>
              </a:lnSpc>
            </a:pPr>
            <a:r>
              <a:rPr lang="en-GB" altLang="en-US" dirty="0">
                <a:latin typeface="Century Gothic" panose="020B0502020202020204" pitchFamily="34" charset="0"/>
              </a:rPr>
              <a:t>Reading programme based on a firm understanding of phonics</a:t>
            </a:r>
          </a:p>
          <a:p>
            <a:pPr eaLnBrk="1" hangingPunct="1">
              <a:lnSpc>
                <a:spcPct val="90000"/>
              </a:lnSpc>
            </a:pPr>
            <a:endParaRPr lang="en-GB" altLang="en-US" dirty="0">
              <a:latin typeface="Century Gothic" panose="020B0502020202020204" pitchFamily="34" charset="0"/>
            </a:endParaRPr>
          </a:p>
          <a:p>
            <a:pPr eaLnBrk="1" hangingPunct="1">
              <a:lnSpc>
                <a:spcPct val="90000"/>
              </a:lnSpc>
            </a:pPr>
            <a:r>
              <a:rPr lang="en-GB" altLang="en-US" dirty="0">
                <a:latin typeface="Century Gothic" panose="020B0502020202020204" pitchFamily="34" charset="0"/>
              </a:rPr>
              <a:t>Children are taught to blend and segment words</a:t>
            </a:r>
          </a:p>
          <a:p>
            <a:pPr eaLnBrk="1" hangingPunct="1">
              <a:lnSpc>
                <a:spcPct val="90000"/>
              </a:lnSpc>
            </a:pPr>
            <a:endParaRPr lang="en-GB" altLang="en-US" dirty="0">
              <a:latin typeface="Century Gothic" panose="020B0502020202020204" pitchFamily="34" charset="0"/>
            </a:endParaRPr>
          </a:p>
          <a:p>
            <a:pPr eaLnBrk="1" hangingPunct="1">
              <a:lnSpc>
                <a:spcPct val="90000"/>
              </a:lnSpc>
            </a:pPr>
            <a:r>
              <a:rPr lang="en-GB" altLang="en-US" dirty="0">
                <a:latin typeface="Century Gothic" panose="020B0502020202020204" pitchFamily="34" charset="0"/>
              </a:rPr>
              <a:t>Texts used are all decodable at child’s level</a:t>
            </a:r>
          </a:p>
          <a:p>
            <a:pPr eaLnBrk="1" hangingPunct="1">
              <a:lnSpc>
                <a:spcPct val="90000"/>
              </a:lnSpc>
            </a:pPr>
            <a:endParaRPr lang="en-GB" altLang="en-US" dirty="0">
              <a:latin typeface="Century Gothic" panose="020B0502020202020204" pitchFamily="34" charset="0"/>
            </a:endParaRPr>
          </a:p>
          <a:p>
            <a:pPr eaLnBrk="1" hangingPunct="1">
              <a:lnSpc>
                <a:spcPct val="90000"/>
              </a:lnSpc>
            </a:pPr>
            <a:r>
              <a:rPr lang="en-GB" altLang="en-US" dirty="0">
                <a:latin typeface="Century Gothic" panose="020B0502020202020204" pitchFamily="34" charset="0"/>
              </a:rPr>
              <a:t>Sound methodology – fast pace, interactive, highly structured, full participation is required – partner work</a:t>
            </a:r>
          </a:p>
          <a:p>
            <a:pPr eaLnBrk="1" hangingPunct="1">
              <a:lnSpc>
                <a:spcPct val="90000"/>
              </a:lnSpc>
            </a:pPr>
            <a:endParaRPr lang="en-GB" altLang="en-US" dirty="0">
              <a:latin typeface="Century Gothic" panose="020B0502020202020204" pitchFamily="34" charset="0"/>
            </a:endParaRPr>
          </a:p>
          <a:p>
            <a:pPr eaLnBrk="1" hangingPunct="1">
              <a:lnSpc>
                <a:spcPct val="90000"/>
              </a:lnSpc>
            </a:pPr>
            <a:r>
              <a:rPr lang="en-GB" altLang="en-US" dirty="0">
                <a:latin typeface="Century Gothic" panose="020B0502020202020204" pitchFamily="34" charset="0"/>
              </a:rPr>
              <a:t>Nearly all schools currently use RWI/FS or both</a:t>
            </a:r>
          </a:p>
        </p:txBody>
      </p:sp>
    </p:spTree>
    <p:extLst>
      <p:ext uri="{BB962C8B-B14F-4D97-AF65-F5344CB8AC3E}">
        <p14:creationId xmlns:p14="http://schemas.microsoft.com/office/powerpoint/2010/main" val="15310166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93405"/>
            <a:ext cx="7772400" cy="724829"/>
          </a:xfrm>
        </p:spPr>
        <p:txBody>
          <a:bodyPr/>
          <a:lstStyle/>
          <a:p>
            <a:r>
              <a:rPr lang="en-GB" sz="3600" dirty="0">
                <a:latin typeface="Century Gothic" panose="020B0502020202020204" pitchFamily="34" charset="0"/>
              </a:rPr>
              <a:t>Aim:</a:t>
            </a:r>
          </a:p>
        </p:txBody>
      </p:sp>
      <p:sp>
        <p:nvSpPr>
          <p:cNvPr id="4" name="Content Placeholder 3">
            <a:extLst>
              <a:ext uri="{FF2B5EF4-FFF2-40B4-BE49-F238E27FC236}">
                <a16:creationId xmlns:a16="http://schemas.microsoft.com/office/drawing/2014/main" id="{F88D0CD9-4E6D-E390-B6F3-29B8CA218673}"/>
              </a:ext>
            </a:extLst>
          </p:cNvPr>
          <p:cNvSpPr>
            <a:spLocks noGrp="1"/>
          </p:cNvSpPr>
          <p:nvPr>
            <p:ph idx="1"/>
          </p:nvPr>
        </p:nvSpPr>
        <p:spPr>
          <a:xfrm>
            <a:off x="685800" y="1981200"/>
            <a:ext cx="7772400" cy="1610139"/>
          </a:xfrm>
        </p:spPr>
        <p:txBody>
          <a:bodyPr/>
          <a:lstStyle/>
          <a:p>
            <a:pPr algn="ctr"/>
            <a:r>
              <a:rPr lang="en-GB" sz="3600" dirty="0">
                <a:latin typeface="Century Gothic" panose="020B0502020202020204" pitchFamily="34" charset="0"/>
              </a:rPr>
              <a:t>To have an understanding of phonics</a:t>
            </a:r>
          </a:p>
        </p:txBody>
      </p:sp>
    </p:spTree>
    <p:extLst>
      <p:ext uri="{BB962C8B-B14F-4D97-AF65-F5344CB8AC3E}">
        <p14:creationId xmlns:p14="http://schemas.microsoft.com/office/powerpoint/2010/main" val="33489689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38003-A8CF-D37F-DB71-FCCB852CA41A}"/>
              </a:ext>
            </a:extLst>
          </p:cNvPr>
          <p:cNvSpPr>
            <a:spLocks noGrp="1"/>
          </p:cNvSpPr>
          <p:nvPr>
            <p:ph type="title"/>
          </p:nvPr>
        </p:nvSpPr>
        <p:spPr>
          <a:xfrm>
            <a:off x="685800" y="-265814"/>
            <a:ext cx="7772400" cy="1295400"/>
          </a:xfrm>
        </p:spPr>
        <p:txBody>
          <a:bodyPr/>
          <a:lstStyle/>
          <a:p>
            <a:r>
              <a:rPr lang="en-GB" sz="3600" dirty="0">
                <a:latin typeface="Century Gothic" panose="020B0502020202020204" pitchFamily="34" charset="0"/>
              </a:rPr>
              <a:t>Phonics</a:t>
            </a:r>
          </a:p>
        </p:txBody>
      </p:sp>
      <p:sp>
        <p:nvSpPr>
          <p:cNvPr id="3" name="Content Placeholder 2">
            <a:extLst>
              <a:ext uri="{FF2B5EF4-FFF2-40B4-BE49-F238E27FC236}">
                <a16:creationId xmlns:a16="http://schemas.microsoft.com/office/drawing/2014/main" id="{ECFA03CE-0932-BA34-C287-6CF159060ABC}"/>
              </a:ext>
            </a:extLst>
          </p:cNvPr>
          <p:cNvSpPr>
            <a:spLocks noGrp="1"/>
          </p:cNvSpPr>
          <p:nvPr>
            <p:ph idx="1"/>
          </p:nvPr>
        </p:nvSpPr>
        <p:spPr>
          <a:xfrm>
            <a:off x="260498" y="1029586"/>
            <a:ext cx="8473406" cy="4038600"/>
          </a:xfrm>
        </p:spPr>
        <p:txBody>
          <a:bodyPr/>
          <a:lstStyle/>
          <a:p>
            <a:pPr marL="0" indent="0" algn="ctr">
              <a:buNone/>
            </a:pPr>
            <a:r>
              <a:rPr lang="en-GB" sz="2800" dirty="0">
                <a:latin typeface="Century Gothic" panose="020B0502020202020204" pitchFamily="34" charset="0"/>
              </a:rPr>
              <a:t>A highly effective way of teaching reading and spelling. Based on the link between sounds (phonemes) and the way we write them down (graphemes) </a:t>
            </a:r>
          </a:p>
          <a:p>
            <a:pPr marL="0" indent="0">
              <a:buNone/>
            </a:pPr>
            <a:endParaRPr lang="en-GB" sz="2800" dirty="0">
              <a:latin typeface="Century Gothic" panose="020B0502020202020204" pitchFamily="34" charset="0"/>
            </a:endParaRPr>
          </a:p>
          <a:p>
            <a:pPr marL="0" indent="0">
              <a:buNone/>
            </a:pPr>
            <a:endParaRPr lang="en-GB" sz="2800" dirty="0">
              <a:latin typeface="Century Gothic" panose="020B0502020202020204" pitchFamily="34" charset="0"/>
            </a:endParaRPr>
          </a:p>
          <a:p>
            <a:pPr marL="0" indent="0">
              <a:buNone/>
            </a:pPr>
            <a:endParaRPr lang="en-GB" sz="2800" dirty="0">
              <a:latin typeface="Century Gothic" panose="020B0502020202020204" pitchFamily="34" charset="0"/>
            </a:endParaRPr>
          </a:p>
          <a:p>
            <a:pPr marL="0" indent="0">
              <a:buNone/>
            </a:pPr>
            <a:endParaRPr lang="en-GB" sz="2800" dirty="0">
              <a:latin typeface="Century Gothic" panose="020B0502020202020204" pitchFamily="34" charset="0"/>
            </a:endParaRPr>
          </a:p>
          <a:p>
            <a:pPr marL="0" indent="0">
              <a:buNone/>
            </a:pPr>
            <a:r>
              <a:rPr lang="en-US" sz="2800" dirty="0">
                <a:latin typeface="Century Gothic" panose="020B0502020202020204" pitchFamily="34" charset="0"/>
              </a:rPr>
              <a:t>	</a:t>
            </a:r>
            <a:endParaRPr lang="en-GB" dirty="0"/>
          </a:p>
        </p:txBody>
      </p:sp>
      <p:sp>
        <p:nvSpPr>
          <p:cNvPr id="4" name="Rectangle 3">
            <a:extLst>
              <a:ext uri="{FF2B5EF4-FFF2-40B4-BE49-F238E27FC236}">
                <a16:creationId xmlns:a16="http://schemas.microsoft.com/office/drawing/2014/main" id="{8BB71AC5-6B2C-7C2B-9455-5C2DD6F121FC}"/>
              </a:ext>
            </a:extLst>
          </p:cNvPr>
          <p:cNvSpPr/>
          <p:nvPr/>
        </p:nvSpPr>
        <p:spPr>
          <a:xfrm>
            <a:off x="267124" y="3592759"/>
            <a:ext cx="3852427" cy="967781"/>
          </a:xfrm>
          <a:prstGeom prst="rect">
            <a:avLst/>
          </a:prstGeom>
          <a:solidFill>
            <a:srgbClr val="EE4CF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dirty="0">
              <a:latin typeface="Century Gothic" panose="020B0502020202020204" pitchFamily="34" charset="0"/>
            </a:endParaRPr>
          </a:p>
          <a:p>
            <a:pPr algn="ctr"/>
            <a:r>
              <a:rPr lang="en-GB" sz="3200" b="1" dirty="0">
                <a:solidFill>
                  <a:schemeClr val="bg1">
                    <a:lumMod val="10000"/>
                  </a:schemeClr>
                </a:solidFill>
                <a:latin typeface="Century Gothic" panose="020B0502020202020204" pitchFamily="34" charset="0"/>
              </a:rPr>
              <a:t>Phoneme</a:t>
            </a:r>
          </a:p>
          <a:p>
            <a:pPr algn="ctr"/>
            <a:endParaRPr lang="en-GB" dirty="0"/>
          </a:p>
        </p:txBody>
      </p:sp>
      <p:sp>
        <p:nvSpPr>
          <p:cNvPr id="5" name="Rectangle 4">
            <a:extLst>
              <a:ext uri="{FF2B5EF4-FFF2-40B4-BE49-F238E27FC236}">
                <a16:creationId xmlns:a16="http://schemas.microsoft.com/office/drawing/2014/main" id="{F48BCF50-F80B-C2CE-F692-87EBE2A6E375}"/>
              </a:ext>
            </a:extLst>
          </p:cNvPr>
          <p:cNvSpPr/>
          <p:nvPr/>
        </p:nvSpPr>
        <p:spPr>
          <a:xfrm>
            <a:off x="5024450" y="3470485"/>
            <a:ext cx="3852427" cy="967781"/>
          </a:xfrm>
          <a:prstGeom prst="rect">
            <a:avLst/>
          </a:prstGeom>
          <a:solidFill>
            <a:srgbClr val="EE4CF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solidFill>
                  <a:srgbClr val="002060"/>
                </a:solidFill>
                <a:latin typeface="Century Gothic" panose="020B0502020202020204" pitchFamily="34" charset="0"/>
              </a:rPr>
              <a:t>The smallest unit of </a:t>
            </a:r>
            <a:r>
              <a:rPr lang="en-GB" sz="2400" b="1" dirty="0">
                <a:solidFill>
                  <a:srgbClr val="002060"/>
                </a:solidFill>
                <a:highlight>
                  <a:srgbClr val="00FF00"/>
                </a:highlight>
                <a:latin typeface="Century Gothic" panose="020B0502020202020204" pitchFamily="34" charset="0"/>
              </a:rPr>
              <a:t>sound</a:t>
            </a:r>
            <a:r>
              <a:rPr lang="en-GB" sz="2400" b="1" dirty="0">
                <a:solidFill>
                  <a:srgbClr val="002060"/>
                </a:solidFill>
                <a:latin typeface="Century Gothic" panose="020B0502020202020204" pitchFamily="34" charset="0"/>
              </a:rPr>
              <a:t> we hear in a word</a:t>
            </a:r>
            <a:endParaRPr lang="en-GB" sz="2400" b="1" dirty="0">
              <a:solidFill>
                <a:srgbClr val="002060"/>
              </a:solidFill>
            </a:endParaRPr>
          </a:p>
        </p:txBody>
      </p:sp>
      <p:sp>
        <p:nvSpPr>
          <p:cNvPr id="6" name="Rectangle 5">
            <a:extLst>
              <a:ext uri="{FF2B5EF4-FFF2-40B4-BE49-F238E27FC236}">
                <a16:creationId xmlns:a16="http://schemas.microsoft.com/office/drawing/2014/main" id="{CCF08BDD-F9BC-C75B-BDE4-36D3C1D2C819}"/>
              </a:ext>
            </a:extLst>
          </p:cNvPr>
          <p:cNvSpPr/>
          <p:nvPr/>
        </p:nvSpPr>
        <p:spPr>
          <a:xfrm>
            <a:off x="260497" y="5068185"/>
            <a:ext cx="3852427" cy="967781"/>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dirty="0">
              <a:latin typeface="Century Gothic" panose="020B0502020202020204" pitchFamily="34" charset="0"/>
            </a:endParaRPr>
          </a:p>
          <a:p>
            <a:pPr algn="ctr"/>
            <a:r>
              <a:rPr lang="en-GB" sz="3200" b="1" dirty="0">
                <a:solidFill>
                  <a:schemeClr val="bg1">
                    <a:lumMod val="10000"/>
                  </a:schemeClr>
                </a:solidFill>
                <a:latin typeface="Century Gothic" panose="020B0502020202020204" pitchFamily="34" charset="0"/>
              </a:rPr>
              <a:t>Grapheme</a:t>
            </a:r>
          </a:p>
          <a:p>
            <a:pPr algn="ctr"/>
            <a:endParaRPr lang="en-GB" dirty="0"/>
          </a:p>
        </p:txBody>
      </p:sp>
      <p:sp>
        <p:nvSpPr>
          <p:cNvPr id="9" name="Rectangle 8">
            <a:extLst>
              <a:ext uri="{FF2B5EF4-FFF2-40B4-BE49-F238E27FC236}">
                <a16:creationId xmlns:a16="http://schemas.microsoft.com/office/drawing/2014/main" id="{50609959-2129-06A3-4EF8-A799B6E467CA}"/>
              </a:ext>
            </a:extLst>
          </p:cNvPr>
          <p:cNvSpPr/>
          <p:nvPr/>
        </p:nvSpPr>
        <p:spPr>
          <a:xfrm>
            <a:off x="4979047" y="5068185"/>
            <a:ext cx="3852427" cy="967781"/>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solidFill>
                  <a:srgbClr val="002060"/>
                </a:solidFill>
              </a:rPr>
              <a:t>one letter or a group of letters  used to </a:t>
            </a:r>
            <a:r>
              <a:rPr lang="en-GB" sz="2000" b="1" dirty="0">
                <a:solidFill>
                  <a:srgbClr val="002060"/>
                </a:solidFill>
                <a:highlight>
                  <a:srgbClr val="00FF00"/>
                </a:highlight>
              </a:rPr>
              <a:t>write</a:t>
            </a:r>
            <a:r>
              <a:rPr lang="en-GB" sz="2000" b="1" dirty="0">
                <a:solidFill>
                  <a:srgbClr val="002060"/>
                </a:solidFill>
              </a:rPr>
              <a:t> one sound </a:t>
            </a:r>
          </a:p>
        </p:txBody>
      </p:sp>
      <p:sp>
        <p:nvSpPr>
          <p:cNvPr id="10" name="Arrow: Right 9">
            <a:extLst>
              <a:ext uri="{FF2B5EF4-FFF2-40B4-BE49-F238E27FC236}">
                <a16:creationId xmlns:a16="http://schemas.microsoft.com/office/drawing/2014/main" id="{5CDFE3D8-9D8F-A39F-6D81-DF32DD531508}"/>
              </a:ext>
            </a:extLst>
          </p:cNvPr>
          <p:cNvSpPr/>
          <p:nvPr/>
        </p:nvSpPr>
        <p:spPr bwMode="auto">
          <a:xfrm>
            <a:off x="4274289" y="3859095"/>
            <a:ext cx="595423" cy="435107"/>
          </a:xfrm>
          <a:prstGeom prst="rightArrow">
            <a:avLst/>
          </a:prstGeom>
          <a:solidFill>
            <a:srgbClr val="EE4CF2"/>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dirty="0">
              <a:ln>
                <a:noFill/>
              </a:ln>
              <a:solidFill>
                <a:schemeClr val="tx1"/>
              </a:solidFill>
              <a:effectLst/>
              <a:latin typeface="Arial" panose="020B0604020202020204" pitchFamily="34" charset="0"/>
              <a:ea typeface="ＭＳ Ｐゴシック" panose="020B0600070205080204" pitchFamily="34" charset="-128"/>
            </a:endParaRPr>
          </a:p>
        </p:txBody>
      </p:sp>
      <p:sp>
        <p:nvSpPr>
          <p:cNvPr id="11" name="Arrow: Right 10">
            <a:extLst>
              <a:ext uri="{FF2B5EF4-FFF2-40B4-BE49-F238E27FC236}">
                <a16:creationId xmlns:a16="http://schemas.microsoft.com/office/drawing/2014/main" id="{1E56CBFB-601A-3E11-157A-6D3597D22AB9}"/>
              </a:ext>
            </a:extLst>
          </p:cNvPr>
          <p:cNvSpPr/>
          <p:nvPr/>
        </p:nvSpPr>
        <p:spPr bwMode="auto">
          <a:xfrm>
            <a:off x="4277833" y="5334522"/>
            <a:ext cx="595423" cy="435107"/>
          </a:xfrm>
          <a:prstGeom prst="rightArrow">
            <a:avLst/>
          </a:prstGeom>
          <a:solidFill>
            <a:srgbClr val="00B0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dirty="0">
              <a:ln>
                <a:noFill/>
              </a:ln>
              <a:solidFill>
                <a:schemeClr val="tx1"/>
              </a:solidFill>
              <a:effectLst/>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149317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7A5EBAB-6060-2049-B09B-DB82210ED385}"/>
              </a:ext>
            </a:extLst>
          </p:cNvPr>
          <p:cNvSpPr>
            <a:spLocks noGrp="1"/>
          </p:cNvSpPr>
          <p:nvPr>
            <p:ph type="title"/>
          </p:nvPr>
        </p:nvSpPr>
        <p:spPr>
          <a:xfrm>
            <a:off x="685800" y="-508102"/>
            <a:ext cx="7772400" cy="1295400"/>
          </a:xfrm>
        </p:spPr>
        <p:txBody>
          <a:bodyPr/>
          <a:lstStyle/>
          <a:p>
            <a:r>
              <a:rPr lang="en-GB" sz="3600" dirty="0">
                <a:latin typeface="Century Gothic" panose="020B0502020202020204" pitchFamily="34" charset="0"/>
              </a:rPr>
              <a:t>Phonics</a:t>
            </a:r>
            <a:endParaRPr lang="en-GB" sz="3600" dirty="0"/>
          </a:p>
        </p:txBody>
      </p:sp>
      <p:sp>
        <p:nvSpPr>
          <p:cNvPr id="6" name="TextBox 5">
            <a:extLst>
              <a:ext uri="{FF2B5EF4-FFF2-40B4-BE49-F238E27FC236}">
                <a16:creationId xmlns:a16="http://schemas.microsoft.com/office/drawing/2014/main" id="{C833ECAC-64E1-7C54-7AE6-F0C07F71A077}"/>
              </a:ext>
            </a:extLst>
          </p:cNvPr>
          <p:cNvSpPr txBox="1"/>
          <p:nvPr/>
        </p:nvSpPr>
        <p:spPr>
          <a:xfrm>
            <a:off x="212651" y="817424"/>
            <a:ext cx="8718698" cy="2677656"/>
          </a:xfrm>
          <a:prstGeom prst="rect">
            <a:avLst/>
          </a:prstGeom>
          <a:noFill/>
        </p:spPr>
        <p:txBody>
          <a:bodyPr wrap="square">
            <a:spAutoFit/>
          </a:bodyPr>
          <a:lstStyle/>
          <a:p>
            <a:r>
              <a:rPr lang="en-GB" sz="2800" dirty="0">
                <a:latin typeface="Century Gothic" panose="020B0502020202020204" pitchFamily="34" charset="0"/>
              </a:rPr>
              <a:t>The phoneme is the sound and grapheme is the way that sound is written.</a:t>
            </a:r>
          </a:p>
          <a:p>
            <a:endParaRPr lang="en-GB" sz="280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2800" baseline="0" dirty="0">
                <a:latin typeface="Century Gothic" panose="020B0502020202020204" pitchFamily="34" charset="0"/>
              </a:rPr>
              <a:t>Each word contains the same number of sounds and graphemes, though a grapheme can be made of more than 1 letter.</a:t>
            </a:r>
            <a:endParaRPr lang="en-GB" sz="2800" dirty="0">
              <a:latin typeface="Century Gothic" panose="020B0502020202020204" pitchFamily="34" charset="0"/>
            </a:endParaRPr>
          </a:p>
        </p:txBody>
      </p:sp>
      <p:sp>
        <p:nvSpPr>
          <p:cNvPr id="9" name="Rectangle 8">
            <a:extLst>
              <a:ext uri="{FF2B5EF4-FFF2-40B4-BE49-F238E27FC236}">
                <a16:creationId xmlns:a16="http://schemas.microsoft.com/office/drawing/2014/main" id="{1BAFF59A-5223-193E-DB1E-E8AF198EDB25}"/>
              </a:ext>
            </a:extLst>
          </p:cNvPr>
          <p:cNvSpPr/>
          <p:nvPr/>
        </p:nvSpPr>
        <p:spPr bwMode="auto">
          <a:xfrm rot="10800000" flipH="1" flipV="1">
            <a:off x="274319" y="3692846"/>
            <a:ext cx="8595361" cy="2827020"/>
          </a:xfrm>
          <a:prstGeom prst="rect">
            <a:avLst/>
          </a:prstGeom>
          <a:solidFill>
            <a:srgbClr val="CC99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indent="0">
              <a:buFontTx/>
              <a:buNone/>
              <a:defRPr/>
            </a:pPr>
            <a:r>
              <a:rPr lang="en-US" sz="2400" b="1" dirty="0" err="1">
                <a:solidFill>
                  <a:srgbClr val="272776"/>
                </a:solidFill>
                <a:latin typeface="Century Gothic" panose="020B0502020202020204" pitchFamily="34" charset="0"/>
                <a:ea typeface="ＭＳ Ｐゴシック"/>
              </a:rPr>
              <a:t>i</a:t>
            </a:r>
            <a:r>
              <a:rPr lang="en-US" sz="2400" b="1" dirty="0">
                <a:solidFill>
                  <a:srgbClr val="272776"/>
                </a:solidFill>
                <a:latin typeface="Century Gothic" panose="020B0502020202020204" pitchFamily="34" charset="0"/>
                <a:ea typeface="ＭＳ Ｐゴシック"/>
              </a:rPr>
              <a:t>-n </a:t>
            </a:r>
            <a:r>
              <a:rPr lang="en-US" sz="2400" dirty="0">
                <a:solidFill>
                  <a:srgbClr val="272776"/>
                </a:solidFill>
                <a:latin typeface="Century Gothic" panose="020B0502020202020204" pitchFamily="34" charset="0"/>
                <a:ea typeface="ＭＳ Ｐゴシック"/>
              </a:rPr>
              <a:t>	   	 contains	2 phonemes    &amp; 	2 graphemes</a:t>
            </a:r>
          </a:p>
          <a:p>
            <a:pPr marL="0" indent="0">
              <a:buFontTx/>
              <a:buNone/>
              <a:defRPr/>
            </a:pPr>
            <a:r>
              <a:rPr lang="en-US" sz="2400" b="1" dirty="0">
                <a:solidFill>
                  <a:srgbClr val="272776"/>
                </a:solidFill>
                <a:latin typeface="Century Gothic" panose="020B0502020202020204" pitchFamily="34" charset="0"/>
                <a:ea typeface="ＭＳ Ｐゴシック"/>
              </a:rPr>
              <a:t>c-a-t</a:t>
            </a:r>
            <a:r>
              <a:rPr lang="en-US" sz="2400" dirty="0">
                <a:solidFill>
                  <a:srgbClr val="272776"/>
                </a:solidFill>
                <a:latin typeface="Century Gothic" panose="020B0502020202020204" pitchFamily="34" charset="0"/>
                <a:ea typeface="ＭＳ Ｐゴシック"/>
              </a:rPr>
              <a:t> 	                 “		3 phonemes    &amp; 	3 graphemes</a:t>
            </a:r>
          </a:p>
          <a:p>
            <a:pPr marL="0" indent="0">
              <a:buFontTx/>
              <a:buNone/>
              <a:defRPr/>
            </a:pPr>
            <a:r>
              <a:rPr lang="en-US" sz="2400" b="1" dirty="0">
                <a:solidFill>
                  <a:srgbClr val="272776"/>
                </a:solidFill>
                <a:latin typeface="Century Gothic" panose="020B0502020202020204" pitchFamily="34" charset="0"/>
                <a:ea typeface="ＭＳ Ｐゴシック"/>
              </a:rPr>
              <a:t>ch-a-t	      </a:t>
            </a:r>
            <a:r>
              <a:rPr lang="en-US" sz="2400" dirty="0">
                <a:solidFill>
                  <a:srgbClr val="272776"/>
                </a:solidFill>
                <a:latin typeface="Century Gothic" panose="020B0502020202020204" pitchFamily="34" charset="0"/>
                <a:ea typeface="ＭＳ Ｐゴシック"/>
              </a:rPr>
              <a:t>“</a:t>
            </a:r>
            <a:r>
              <a:rPr lang="en-US" sz="2400" b="1" dirty="0">
                <a:solidFill>
                  <a:srgbClr val="272776"/>
                </a:solidFill>
                <a:latin typeface="Century Gothic" panose="020B0502020202020204" pitchFamily="34" charset="0"/>
                <a:ea typeface="ＭＳ Ｐゴシック"/>
              </a:rPr>
              <a:t>		</a:t>
            </a:r>
            <a:r>
              <a:rPr lang="en-US" sz="2400" dirty="0">
                <a:solidFill>
                  <a:srgbClr val="272776"/>
                </a:solidFill>
                <a:latin typeface="Century Gothic" panose="020B0502020202020204" pitchFamily="34" charset="0"/>
                <a:ea typeface="ＭＳ Ｐゴシック"/>
              </a:rPr>
              <a:t>3 phonemes    &amp; 	3 graphemes</a:t>
            </a:r>
          </a:p>
          <a:p>
            <a:pPr marL="0" indent="0">
              <a:buFontTx/>
              <a:buNone/>
              <a:defRPr/>
            </a:pPr>
            <a:r>
              <a:rPr lang="en-US" sz="2400" b="1" dirty="0">
                <a:solidFill>
                  <a:srgbClr val="272776"/>
                </a:solidFill>
                <a:latin typeface="Century Gothic" panose="020B0502020202020204" pitchFamily="34" charset="0"/>
                <a:ea typeface="ＭＳ Ｐゴシック"/>
              </a:rPr>
              <a:t>l-igh-t	                 </a:t>
            </a:r>
            <a:r>
              <a:rPr lang="en-US" sz="2400" dirty="0">
                <a:solidFill>
                  <a:srgbClr val="272776"/>
                </a:solidFill>
                <a:latin typeface="Century Gothic" panose="020B0502020202020204" pitchFamily="34" charset="0"/>
                <a:ea typeface="ＭＳ Ｐゴシック"/>
              </a:rPr>
              <a:t>“</a:t>
            </a:r>
            <a:r>
              <a:rPr lang="en-US" sz="2400" b="1" dirty="0">
                <a:solidFill>
                  <a:srgbClr val="272776"/>
                </a:solidFill>
                <a:latin typeface="Century Gothic" panose="020B0502020202020204" pitchFamily="34" charset="0"/>
                <a:ea typeface="ＭＳ Ｐゴシック"/>
              </a:rPr>
              <a:t>		</a:t>
            </a:r>
            <a:r>
              <a:rPr lang="en-US" sz="2400" dirty="0">
                <a:solidFill>
                  <a:srgbClr val="272776"/>
                </a:solidFill>
                <a:latin typeface="Century Gothic" panose="020B0502020202020204" pitchFamily="34" charset="0"/>
                <a:ea typeface="ＭＳ Ｐゴシック"/>
              </a:rPr>
              <a:t>3 phonemes    &amp; 	3 graphemes</a:t>
            </a:r>
          </a:p>
          <a:p>
            <a:pPr marL="0" indent="0">
              <a:buFontTx/>
              <a:buNone/>
              <a:defRPr/>
            </a:pPr>
            <a:r>
              <a:rPr lang="en-US" sz="2400" b="1" dirty="0">
                <a:solidFill>
                  <a:srgbClr val="272776"/>
                </a:solidFill>
                <a:latin typeface="Century Gothic" panose="020B0502020202020204" pitchFamily="34" charset="0"/>
                <a:ea typeface="ＭＳ Ｐゴシック"/>
              </a:rPr>
              <a:t>c-r-a-sh</a:t>
            </a:r>
            <a:r>
              <a:rPr lang="en-US" sz="2400" dirty="0">
                <a:solidFill>
                  <a:srgbClr val="272776"/>
                </a:solidFill>
                <a:latin typeface="Century Gothic" panose="020B0502020202020204" pitchFamily="34" charset="0"/>
                <a:ea typeface="ＭＳ Ｐゴシック"/>
              </a:rPr>
              <a:t>	       “		4 phonemes    &amp; 	4 graphemes</a:t>
            </a:r>
          </a:p>
          <a:p>
            <a:pPr marL="0" indent="0">
              <a:buFontTx/>
              <a:buNone/>
              <a:defRPr/>
            </a:pPr>
            <a:r>
              <a:rPr lang="en-US" sz="2400" b="1" dirty="0">
                <a:solidFill>
                  <a:srgbClr val="272776"/>
                </a:solidFill>
                <a:latin typeface="Century Gothic" panose="020B0502020202020204" pitchFamily="34" charset="0"/>
                <a:ea typeface="ＭＳ Ｐゴシック"/>
              </a:rPr>
              <a:t>s-t-r-ee-t</a:t>
            </a:r>
            <a:r>
              <a:rPr lang="en-US" sz="2400" dirty="0">
                <a:solidFill>
                  <a:srgbClr val="272776"/>
                </a:solidFill>
                <a:latin typeface="Century Gothic" panose="020B0502020202020204" pitchFamily="34" charset="0"/>
                <a:ea typeface="ＭＳ Ｐゴシック"/>
              </a:rPr>
              <a:t>	       “		5 phonemes    &amp; 	5 graphemes</a:t>
            </a:r>
          </a:p>
          <a:p>
            <a:pPr marL="0" indent="0">
              <a:buFontTx/>
              <a:buNone/>
              <a:defRPr/>
            </a:pPr>
            <a:r>
              <a:rPr lang="en-US" sz="2400" b="1" dirty="0">
                <a:solidFill>
                  <a:srgbClr val="272776"/>
                </a:solidFill>
                <a:latin typeface="Century Gothic" panose="020B0502020202020204" pitchFamily="34" charset="0"/>
                <a:ea typeface="ＭＳ Ｐゴシック"/>
              </a:rPr>
              <a:t>*m-</a:t>
            </a:r>
            <a:r>
              <a:rPr lang="en-US" sz="2400" b="1" dirty="0">
                <a:solidFill>
                  <a:srgbClr val="272776"/>
                </a:solidFill>
                <a:highlight>
                  <a:srgbClr val="00FF00"/>
                </a:highlight>
                <a:latin typeface="Century Gothic" panose="020B0502020202020204" pitchFamily="34" charset="0"/>
                <a:ea typeface="ＭＳ Ｐゴシック"/>
              </a:rPr>
              <a:t>a</a:t>
            </a:r>
            <a:r>
              <a:rPr lang="en-US" sz="2400" b="1" dirty="0">
                <a:solidFill>
                  <a:srgbClr val="272776"/>
                </a:solidFill>
                <a:latin typeface="Century Gothic" panose="020B0502020202020204" pitchFamily="34" charset="0"/>
                <a:ea typeface="ＭＳ Ｐゴシック"/>
              </a:rPr>
              <a:t>-k-</a:t>
            </a:r>
            <a:r>
              <a:rPr lang="en-US" sz="2400" b="1" dirty="0">
                <a:solidFill>
                  <a:srgbClr val="272776"/>
                </a:solidFill>
                <a:highlight>
                  <a:srgbClr val="00FF00"/>
                </a:highlight>
                <a:latin typeface="Century Gothic" panose="020B0502020202020204" pitchFamily="34" charset="0"/>
                <a:ea typeface="ＭＳ Ｐゴシック"/>
              </a:rPr>
              <a:t>e</a:t>
            </a:r>
            <a:r>
              <a:rPr lang="en-US" sz="2400" b="1" dirty="0">
                <a:solidFill>
                  <a:srgbClr val="272776"/>
                </a:solidFill>
                <a:latin typeface="Century Gothic" panose="020B0502020202020204" pitchFamily="34" charset="0"/>
                <a:ea typeface="ＭＳ Ｐゴシック"/>
              </a:rPr>
              <a:t>            </a:t>
            </a:r>
            <a:r>
              <a:rPr lang="en-US" sz="2400" dirty="0">
                <a:solidFill>
                  <a:srgbClr val="272776"/>
                </a:solidFill>
                <a:latin typeface="Century Gothic" panose="020B0502020202020204" pitchFamily="34" charset="0"/>
                <a:ea typeface="ＭＳ Ｐゴシック"/>
              </a:rPr>
              <a:t>“		3 phonemes    &amp; 	3 graphemes</a:t>
            </a:r>
          </a:p>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dirty="0">
              <a:ln>
                <a:noFill/>
              </a:ln>
              <a:solidFill>
                <a:schemeClr val="tx1"/>
              </a:solidFill>
              <a:effectLst/>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1462360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685800" y="100806"/>
            <a:ext cx="7772400" cy="811213"/>
          </a:xfrm>
        </p:spPr>
        <p:txBody>
          <a:bodyPr/>
          <a:lstStyle/>
          <a:p>
            <a:pPr eaLnBrk="1" hangingPunct="1"/>
            <a:r>
              <a:rPr lang="en-GB" altLang="en-US" sz="3600" dirty="0">
                <a:latin typeface="Century Gothic" panose="020B0502020202020204" pitchFamily="34" charset="0"/>
              </a:rPr>
              <a:t>Simple Speed Sounds Chart</a:t>
            </a:r>
          </a:p>
        </p:txBody>
      </p:sp>
      <p:pic>
        <p:nvPicPr>
          <p:cNvPr id="48132"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412717"/>
            <a:ext cx="7772400" cy="4897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200559"/>
      </p:ext>
    </p:extLst>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95355"/>
            <a:ext cx="7772400" cy="748748"/>
          </a:xfrm>
        </p:spPr>
        <p:txBody>
          <a:bodyPr/>
          <a:lstStyle/>
          <a:p>
            <a:br>
              <a:rPr lang="en-GB" dirty="0"/>
            </a:br>
            <a:br>
              <a:rPr lang="en-GB" dirty="0"/>
            </a:br>
            <a:r>
              <a:rPr lang="en-GB" sz="3600" dirty="0">
                <a:latin typeface="Century Gothic" panose="020B0502020202020204" pitchFamily="34" charset="0"/>
              </a:rPr>
              <a:t>Complex Speed Sound Chart</a:t>
            </a:r>
          </a:p>
        </p:txBody>
      </p:sp>
      <p:sp>
        <p:nvSpPr>
          <p:cNvPr id="7" name="Content Placeholder 6"/>
          <p:cNvSpPr>
            <a:spLocks noGrp="1"/>
          </p:cNvSpPr>
          <p:nvPr>
            <p:ph idx="1"/>
          </p:nvPr>
        </p:nvSpPr>
        <p:spPr>
          <a:xfrm>
            <a:off x="366823" y="1981200"/>
            <a:ext cx="7772400" cy="4038600"/>
          </a:xfrm>
        </p:spPr>
        <p:txBody>
          <a:bodyPr/>
          <a:lstStyle/>
          <a:p>
            <a:pPr marL="0" indent="0">
              <a:buNone/>
            </a:pPr>
            <a:r>
              <a:rPr lang="en-GB" b="1" dirty="0">
                <a:latin typeface="Century Gothic" panose="020B0502020202020204" pitchFamily="34" charset="0"/>
              </a:rPr>
              <a:t>Speed Sounds</a:t>
            </a:r>
          </a:p>
          <a:p>
            <a:pPr marL="0" indent="0">
              <a:buNone/>
            </a:pPr>
            <a:r>
              <a:rPr lang="en-GB" b="1" dirty="0">
                <a:latin typeface="Century Gothic" panose="020B0502020202020204" pitchFamily="34" charset="0"/>
              </a:rPr>
              <a:t>Set 3</a:t>
            </a:r>
            <a:endParaRPr lang="en-GB" dirty="0">
              <a:latin typeface="Century Gothic" panose="020B0502020202020204" pitchFamily="34" charset="0"/>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42380" y="974684"/>
            <a:ext cx="5534797" cy="5182323"/>
          </a:xfrm>
          <a:prstGeom prst="rect">
            <a:avLst/>
          </a:prstGeom>
        </p:spPr>
      </p:pic>
      <p:sp>
        <p:nvSpPr>
          <p:cNvPr id="5" name="TextBox 4">
            <a:extLst>
              <a:ext uri="{FF2B5EF4-FFF2-40B4-BE49-F238E27FC236}">
                <a16:creationId xmlns:a16="http://schemas.microsoft.com/office/drawing/2014/main" id="{457A014F-33A7-B1CB-7334-CF19FEAF05AA}"/>
              </a:ext>
            </a:extLst>
          </p:cNvPr>
          <p:cNvSpPr txBox="1"/>
          <p:nvPr/>
        </p:nvSpPr>
        <p:spPr>
          <a:xfrm>
            <a:off x="350874" y="6237937"/>
            <a:ext cx="4572000" cy="461665"/>
          </a:xfrm>
          <a:prstGeom prst="rect">
            <a:avLst/>
          </a:prstGeom>
          <a:noFill/>
        </p:spPr>
        <p:txBody>
          <a:bodyPr wrap="square">
            <a:spAutoFit/>
          </a:bodyPr>
          <a:lstStyle/>
          <a:p>
            <a:r>
              <a:rPr lang="en-GB" sz="2400" b="1" dirty="0">
                <a:solidFill>
                  <a:srgbClr val="002060"/>
                </a:solidFill>
                <a:latin typeface="Century Gothic" panose="020B0502020202020204" pitchFamily="34" charset="0"/>
                <a:hlinkClick r:id="rId4">
                  <a:extLst>
                    <a:ext uri="{A12FA001-AC4F-418D-AE19-62706E023703}">
                      <ahyp:hlinkClr xmlns:ahyp="http://schemas.microsoft.com/office/drawing/2018/hyperlinkcolor" val="tx"/>
                    </a:ext>
                  </a:extLst>
                </a:hlinkClick>
              </a:rPr>
              <a:t>I Love Lucy YouTube OUGH</a:t>
            </a:r>
            <a:endParaRPr lang="en-GB" sz="2400" b="1" dirty="0">
              <a:solidFill>
                <a:srgbClr val="002060"/>
              </a:solidFill>
              <a:latin typeface="Century Gothic" panose="020B0502020202020204" pitchFamily="34" charset="0"/>
            </a:endParaRPr>
          </a:p>
        </p:txBody>
      </p:sp>
    </p:spTree>
    <p:extLst>
      <p:ext uri="{BB962C8B-B14F-4D97-AF65-F5344CB8AC3E}">
        <p14:creationId xmlns:p14="http://schemas.microsoft.com/office/powerpoint/2010/main" val="172722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20733" y="55167"/>
            <a:ext cx="8354291" cy="860961"/>
          </a:xfrm>
        </p:spPr>
        <p:txBody>
          <a:bodyPr/>
          <a:lstStyle/>
          <a:p>
            <a:r>
              <a:rPr lang="en-GB" sz="3600" dirty="0">
                <a:latin typeface="Century Gothic" panose="020B0502020202020204" pitchFamily="34" charset="0"/>
              </a:rPr>
              <a:t>Order of teaching Set 1 2 3 sounds</a:t>
            </a:r>
          </a:p>
        </p:txBody>
      </p:sp>
      <p:sp>
        <p:nvSpPr>
          <p:cNvPr id="3" name="Content Placeholder 2"/>
          <p:cNvSpPr>
            <a:spLocks noGrp="1"/>
          </p:cNvSpPr>
          <p:nvPr>
            <p:ph idx="1"/>
          </p:nvPr>
        </p:nvSpPr>
        <p:spPr>
          <a:xfrm>
            <a:off x="241539" y="694879"/>
            <a:ext cx="8712678" cy="5130139"/>
          </a:xfrm>
        </p:spPr>
        <p:txBody>
          <a:bodyPr/>
          <a:lstStyle/>
          <a:p>
            <a:endParaRPr lang="en-GB" dirty="0">
              <a:highlight>
                <a:srgbClr val="00FFFF"/>
              </a:highlight>
            </a:endParaRPr>
          </a:p>
          <a:p>
            <a:pPr marL="0" indent="0">
              <a:buNone/>
            </a:pPr>
            <a:endParaRPr lang="en-GB" dirty="0">
              <a:solidFill>
                <a:srgbClr val="FF0000"/>
              </a:solidFill>
              <a:latin typeface="Comic Sans MS" panose="030F0702030302020204" pitchFamily="66" charset="0"/>
            </a:endParaRPr>
          </a:p>
        </p:txBody>
      </p:sp>
      <p:sp>
        <p:nvSpPr>
          <p:cNvPr id="4" name="Rectangle 3">
            <a:extLst>
              <a:ext uri="{FF2B5EF4-FFF2-40B4-BE49-F238E27FC236}">
                <a16:creationId xmlns:a16="http://schemas.microsoft.com/office/drawing/2014/main" id="{17914405-0DBB-FB10-151D-A778CCD340AD}"/>
              </a:ext>
            </a:extLst>
          </p:cNvPr>
          <p:cNvSpPr/>
          <p:nvPr/>
        </p:nvSpPr>
        <p:spPr bwMode="auto">
          <a:xfrm>
            <a:off x="420733" y="1256647"/>
            <a:ext cx="4429125" cy="3186113"/>
          </a:xfrm>
          <a:prstGeom prst="rect">
            <a:avLst/>
          </a:prstGeom>
          <a:solidFill>
            <a:srgbClr val="CC99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257175" lvl="0" indent="-257175" fontAlgn="base">
              <a:spcBef>
                <a:spcPct val="20000"/>
              </a:spcBef>
              <a:spcAft>
                <a:spcPct val="0"/>
              </a:spcAft>
              <a:buFontTx/>
              <a:buChar char="•"/>
            </a:pPr>
            <a:r>
              <a:rPr kumimoji="1" lang="en-GB" sz="2400" b="1" u="sng" dirty="0">
                <a:solidFill>
                  <a:srgbClr val="272776"/>
                </a:solidFill>
              </a:rPr>
              <a:t>Set 1</a:t>
            </a:r>
            <a:endParaRPr kumimoji="1" lang="en-GB" sz="2400" u="sng" dirty="0">
              <a:solidFill>
                <a:srgbClr val="272776"/>
              </a:solidFill>
            </a:endParaRPr>
          </a:p>
          <a:p>
            <a:pPr marL="257175" lvl="0" indent="-257175" fontAlgn="base">
              <a:spcBef>
                <a:spcPct val="20000"/>
              </a:spcBef>
              <a:spcAft>
                <a:spcPct val="0"/>
              </a:spcAft>
              <a:buFontTx/>
              <a:buChar char="•"/>
            </a:pPr>
            <a:r>
              <a:rPr kumimoji="1" lang="en-GB" sz="2400" dirty="0">
                <a:solidFill>
                  <a:srgbClr val="272776"/>
                </a:solidFill>
              </a:rPr>
              <a:t>m a s d t</a:t>
            </a:r>
          </a:p>
          <a:p>
            <a:pPr marL="257175" lvl="0" indent="-257175" fontAlgn="base">
              <a:spcBef>
                <a:spcPct val="20000"/>
              </a:spcBef>
              <a:spcAft>
                <a:spcPct val="0"/>
              </a:spcAft>
              <a:buFontTx/>
              <a:buChar char="•"/>
            </a:pPr>
            <a:r>
              <a:rPr kumimoji="1" lang="en-GB" sz="2400" dirty="0">
                <a:solidFill>
                  <a:srgbClr val="272776"/>
                </a:solidFill>
              </a:rPr>
              <a:t>i n p g o</a:t>
            </a:r>
          </a:p>
          <a:p>
            <a:pPr marL="257175" lvl="0" indent="-257175" fontAlgn="base">
              <a:spcBef>
                <a:spcPct val="20000"/>
              </a:spcBef>
              <a:spcAft>
                <a:spcPct val="0"/>
              </a:spcAft>
              <a:buFontTx/>
              <a:buChar char="•"/>
            </a:pPr>
            <a:r>
              <a:rPr kumimoji="1" lang="en-GB" sz="2400" dirty="0">
                <a:solidFill>
                  <a:srgbClr val="272776"/>
                </a:solidFill>
              </a:rPr>
              <a:t>c k u b</a:t>
            </a:r>
          </a:p>
          <a:p>
            <a:pPr marL="257175" lvl="0" indent="-257175" fontAlgn="base">
              <a:spcBef>
                <a:spcPct val="20000"/>
              </a:spcBef>
              <a:spcAft>
                <a:spcPct val="0"/>
              </a:spcAft>
              <a:buFontTx/>
              <a:buChar char="•"/>
            </a:pPr>
            <a:r>
              <a:rPr kumimoji="1" lang="en-GB" sz="2400" dirty="0">
                <a:solidFill>
                  <a:srgbClr val="272776"/>
                </a:solidFill>
              </a:rPr>
              <a:t>f e l h </a:t>
            </a:r>
            <a:r>
              <a:rPr kumimoji="1" lang="en-GB" sz="2400" dirty="0">
                <a:solidFill>
                  <a:srgbClr val="272776"/>
                </a:solidFill>
                <a:highlight>
                  <a:srgbClr val="FFFF00"/>
                </a:highlight>
              </a:rPr>
              <a:t>sh</a:t>
            </a:r>
            <a:r>
              <a:rPr kumimoji="1" lang="en-GB" sz="2400" dirty="0">
                <a:solidFill>
                  <a:srgbClr val="272776"/>
                </a:solidFill>
              </a:rPr>
              <a:t> r</a:t>
            </a:r>
          </a:p>
          <a:p>
            <a:pPr marL="257175" lvl="0" indent="-257175" fontAlgn="base">
              <a:spcBef>
                <a:spcPct val="20000"/>
              </a:spcBef>
              <a:spcAft>
                <a:spcPct val="0"/>
              </a:spcAft>
              <a:buFontTx/>
              <a:buChar char="•"/>
            </a:pPr>
            <a:r>
              <a:rPr kumimoji="1" lang="en-GB" sz="2400" dirty="0">
                <a:solidFill>
                  <a:srgbClr val="272776"/>
                </a:solidFill>
              </a:rPr>
              <a:t>j v y w</a:t>
            </a:r>
          </a:p>
          <a:p>
            <a:pPr marL="257175" lvl="0" indent="-257175" fontAlgn="base">
              <a:spcBef>
                <a:spcPct val="20000"/>
              </a:spcBef>
              <a:spcAft>
                <a:spcPct val="0"/>
              </a:spcAft>
              <a:buFontTx/>
              <a:buChar char="•"/>
            </a:pPr>
            <a:r>
              <a:rPr kumimoji="1" lang="en-GB" sz="2400" dirty="0">
                <a:solidFill>
                  <a:srgbClr val="272776"/>
                </a:solidFill>
                <a:highlight>
                  <a:srgbClr val="FFFF00"/>
                </a:highlight>
              </a:rPr>
              <a:t>th</a:t>
            </a:r>
            <a:r>
              <a:rPr kumimoji="1" lang="en-GB" sz="2400" dirty="0">
                <a:solidFill>
                  <a:srgbClr val="272776"/>
                </a:solidFill>
              </a:rPr>
              <a:t> z </a:t>
            </a:r>
            <a:r>
              <a:rPr kumimoji="1" lang="en-GB" sz="2400" dirty="0">
                <a:solidFill>
                  <a:srgbClr val="272776"/>
                </a:solidFill>
                <a:highlight>
                  <a:srgbClr val="FFFF00"/>
                </a:highlight>
              </a:rPr>
              <a:t>ch</a:t>
            </a:r>
            <a:r>
              <a:rPr kumimoji="1" lang="en-GB" sz="2400" dirty="0">
                <a:solidFill>
                  <a:srgbClr val="272776"/>
                </a:solidFill>
              </a:rPr>
              <a:t> </a:t>
            </a:r>
            <a:r>
              <a:rPr kumimoji="1" lang="en-GB" sz="2400" dirty="0">
                <a:solidFill>
                  <a:srgbClr val="272776"/>
                </a:solidFill>
                <a:highlight>
                  <a:srgbClr val="FFFF00"/>
                </a:highlight>
              </a:rPr>
              <a:t>qu</a:t>
            </a:r>
            <a:r>
              <a:rPr kumimoji="1" lang="en-GB" sz="2400" dirty="0">
                <a:solidFill>
                  <a:srgbClr val="272776"/>
                </a:solidFill>
              </a:rPr>
              <a:t> x </a:t>
            </a:r>
            <a:r>
              <a:rPr kumimoji="1" lang="en-GB" sz="2400" dirty="0">
                <a:solidFill>
                  <a:srgbClr val="272776"/>
                </a:solidFill>
                <a:highlight>
                  <a:srgbClr val="00FFFF"/>
                </a:highlight>
              </a:rPr>
              <a:t>ng</a:t>
            </a:r>
            <a:r>
              <a:rPr kumimoji="1" lang="en-GB" sz="2400" dirty="0">
                <a:solidFill>
                  <a:srgbClr val="272776"/>
                </a:solidFill>
              </a:rPr>
              <a:t> </a:t>
            </a:r>
            <a:r>
              <a:rPr kumimoji="1" lang="en-GB" sz="2400" dirty="0">
                <a:solidFill>
                  <a:srgbClr val="272776"/>
                </a:solidFill>
                <a:highlight>
                  <a:srgbClr val="00FFFF"/>
                </a:highlight>
              </a:rPr>
              <a:t>nk </a:t>
            </a:r>
          </a:p>
        </p:txBody>
      </p:sp>
      <p:sp>
        <p:nvSpPr>
          <p:cNvPr id="5" name="Rectangle 4">
            <a:extLst>
              <a:ext uri="{FF2B5EF4-FFF2-40B4-BE49-F238E27FC236}">
                <a16:creationId xmlns:a16="http://schemas.microsoft.com/office/drawing/2014/main" id="{0E5B740C-7D37-0ED0-B2D1-66850E729ACE}"/>
              </a:ext>
            </a:extLst>
          </p:cNvPr>
          <p:cNvSpPr/>
          <p:nvPr/>
        </p:nvSpPr>
        <p:spPr bwMode="auto">
          <a:xfrm>
            <a:off x="2748680" y="2240103"/>
            <a:ext cx="6205537" cy="1219200"/>
          </a:xfrm>
          <a:prstGeom prst="rect">
            <a:avLst/>
          </a:prstGeom>
          <a:solidFill>
            <a:srgbClr val="CC99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257175" marR="0" lvl="0" indent="-257175" algn="l" defTabSz="914400" rtl="0" eaLnBrk="1" fontAlgn="base" latinLnBrk="0" hangingPunct="1">
              <a:lnSpc>
                <a:spcPct val="100000"/>
              </a:lnSpc>
              <a:spcBef>
                <a:spcPct val="20000"/>
              </a:spcBef>
              <a:spcAft>
                <a:spcPct val="0"/>
              </a:spcAft>
              <a:buClrTx/>
              <a:buSzTx/>
              <a:buFontTx/>
              <a:buChar char="•"/>
              <a:tabLst/>
              <a:defRPr/>
            </a:pPr>
            <a:r>
              <a:rPr kumimoji="1" lang="en-GB" sz="2400" b="1" i="0" u="sng" strike="noStrike" kern="1200" cap="none" spc="0" normalizeH="0" baseline="0" noProof="0" dirty="0">
                <a:ln>
                  <a:noFill/>
                </a:ln>
                <a:solidFill>
                  <a:srgbClr val="272776"/>
                </a:solidFill>
                <a:effectLst/>
                <a:uLnTx/>
                <a:uFillTx/>
                <a:latin typeface="Helvetica"/>
                <a:ea typeface="ＭＳ Ｐゴシック"/>
                <a:cs typeface="+mn-cs"/>
              </a:rPr>
              <a:t>Set 2</a:t>
            </a:r>
            <a:endParaRPr kumimoji="1" lang="en-GB" sz="2400" b="0" i="0" u="sng" strike="noStrike" kern="1200" cap="none" spc="0" normalizeH="0" baseline="0" noProof="0" dirty="0">
              <a:ln>
                <a:noFill/>
              </a:ln>
              <a:solidFill>
                <a:srgbClr val="272776"/>
              </a:solidFill>
              <a:effectLst/>
              <a:uLnTx/>
              <a:uFillTx/>
              <a:latin typeface="Helvetica"/>
              <a:ea typeface="ＭＳ Ｐゴシック"/>
              <a:cs typeface="+mn-cs"/>
            </a:endParaRPr>
          </a:p>
          <a:p>
            <a:pPr marL="257175" marR="0" lvl="0" indent="-257175" algn="l" defTabSz="914400" rtl="0" eaLnBrk="1" fontAlgn="base" latinLnBrk="0" hangingPunct="1">
              <a:lnSpc>
                <a:spcPct val="100000"/>
              </a:lnSpc>
              <a:spcBef>
                <a:spcPct val="20000"/>
              </a:spcBef>
              <a:spcAft>
                <a:spcPct val="0"/>
              </a:spcAft>
              <a:buClrTx/>
              <a:buSzTx/>
              <a:buFontTx/>
              <a:buChar char="•"/>
              <a:tabLst/>
              <a:defRPr/>
            </a:pPr>
            <a:r>
              <a:rPr kumimoji="1" lang="en-GB" sz="2400" b="0" i="0" u="none" strike="noStrike" kern="1200" cap="none" spc="0" normalizeH="0" baseline="0" noProof="0" dirty="0">
                <a:ln>
                  <a:noFill/>
                </a:ln>
                <a:solidFill>
                  <a:srgbClr val="272776"/>
                </a:solidFill>
                <a:effectLst/>
                <a:uLnTx/>
                <a:uFillTx/>
                <a:latin typeface="Helvetica"/>
                <a:ea typeface="ＭＳ Ｐゴシック"/>
                <a:cs typeface="+mn-cs"/>
              </a:rPr>
              <a:t>ay ee igh ow oo </a:t>
            </a:r>
            <a:r>
              <a:rPr kumimoji="1" lang="en-GB" sz="2400" b="0" i="0" u="none" strike="noStrike" kern="1200" cap="none" spc="0" normalizeH="0" baseline="0" noProof="0" dirty="0" err="1">
                <a:ln>
                  <a:noFill/>
                </a:ln>
                <a:solidFill>
                  <a:srgbClr val="272776"/>
                </a:solidFill>
                <a:effectLst/>
                <a:uLnTx/>
                <a:uFillTx/>
                <a:latin typeface="Helvetica"/>
                <a:ea typeface="ＭＳ Ｐゴシック"/>
                <a:cs typeface="+mn-cs"/>
              </a:rPr>
              <a:t>oo</a:t>
            </a:r>
            <a:r>
              <a:rPr kumimoji="1" lang="en-GB" sz="2400" b="0" i="0" u="none" strike="noStrike" kern="1200" cap="none" spc="0" normalizeH="0" baseline="0" noProof="0" dirty="0">
                <a:ln>
                  <a:noFill/>
                </a:ln>
                <a:solidFill>
                  <a:srgbClr val="272776"/>
                </a:solidFill>
                <a:effectLst/>
                <a:uLnTx/>
                <a:uFillTx/>
                <a:latin typeface="Helvetica"/>
                <a:ea typeface="ＭＳ Ｐゴシック"/>
                <a:cs typeface="+mn-cs"/>
              </a:rPr>
              <a:t> ar or air ir ou oy </a:t>
            </a:r>
          </a:p>
          <a:p>
            <a:pPr marL="257175" marR="0" lvl="0" indent="-257175" algn="l" defTabSz="914400" rtl="0" eaLnBrk="1" fontAlgn="base" latinLnBrk="0" hangingPunct="1">
              <a:lnSpc>
                <a:spcPct val="100000"/>
              </a:lnSpc>
              <a:spcBef>
                <a:spcPct val="20000"/>
              </a:spcBef>
              <a:spcAft>
                <a:spcPct val="0"/>
              </a:spcAft>
              <a:buClrTx/>
              <a:buSzTx/>
              <a:buFontTx/>
              <a:buChar char="•"/>
              <a:tabLst/>
              <a:defRPr/>
            </a:pPr>
            <a:endParaRPr kumimoji="1" lang="en-GB" sz="2400" b="0" i="0" u="none" strike="noStrike" kern="1200" cap="none" spc="0" normalizeH="0" baseline="0" noProof="0" dirty="0">
              <a:ln>
                <a:noFill/>
              </a:ln>
              <a:solidFill>
                <a:srgbClr val="272776"/>
              </a:solidFill>
              <a:effectLst/>
              <a:uLnTx/>
              <a:uFillTx/>
              <a:latin typeface="Helvetica"/>
              <a:ea typeface="ＭＳ Ｐゴシック"/>
              <a:cs typeface="+mn-cs"/>
            </a:endParaRPr>
          </a:p>
        </p:txBody>
      </p:sp>
      <p:sp>
        <p:nvSpPr>
          <p:cNvPr id="6" name="Rectangle 5">
            <a:extLst>
              <a:ext uri="{FF2B5EF4-FFF2-40B4-BE49-F238E27FC236}">
                <a16:creationId xmlns:a16="http://schemas.microsoft.com/office/drawing/2014/main" id="{E8C9D648-9E22-9EE1-2E62-4837547572A2}"/>
              </a:ext>
            </a:extLst>
          </p:cNvPr>
          <p:cNvSpPr/>
          <p:nvPr/>
        </p:nvSpPr>
        <p:spPr bwMode="auto">
          <a:xfrm>
            <a:off x="675087" y="4783278"/>
            <a:ext cx="8099937" cy="1219200"/>
          </a:xfrm>
          <a:prstGeom prst="rect">
            <a:avLst/>
          </a:prstGeom>
          <a:solidFill>
            <a:srgbClr val="CC99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257175" marR="0" lvl="0" indent="-257175" algn="l" defTabSz="914400" rtl="0" eaLnBrk="1" fontAlgn="base" latinLnBrk="0" hangingPunct="1">
              <a:lnSpc>
                <a:spcPct val="100000"/>
              </a:lnSpc>
              <a:spcBef>
                <a:spcPct val="20000"/>
              </a:spcBef>
              <a:spcAft>
                <a:spcPct val="0"/>
              </a:spcAft>
              <a:buClrTx/>
              <a:buSzTx/>
              <a:buFontTx/>
              <a:buChar char="•"/>
              <a:tabLst/>
              <a:defRPr/>
            </a:pPr>
            <a:r>
              <a:rPr kumimoji="1" lang="en-GB" sz="2400" b="1" i="0" u="sng" strike="noStrike" kern="1200" cap="none" spc="0" normalizeH="0" baseline="0" noProof="0" dirty="0">
                <a:ln>
                  <a:noFill/>
                </a:ln>
                <a:solidFill>
                  <a:srgbClr val="272776"/>
                </a:solidFill>
                <a:effectLst/>
                <a:uLnTx/>
                <a:uFillTx/>
                <a:latin typeface="Helvetica"/>
                <a:ea typeface="ＭＳ Ｐゴシック"/>
                <a:cs typeface="+mn-cs"/>
              </a:rPr>
              <a:t>Set 3</a:t>
            </a:r>
            <a:endParaRPr kumimoji="1" lang="en-GB" sz="2400" b="0" i="0" u="sng" strike="noStrike" kern="1200" cap="none" spc="0" normalizeH="0" baseline="0" noProof="0" dirty="0">
              <a:ln>
                <a:noFill/>
              </a:ln>
              <a:solidFill>
                <a:srgbClr val="272776"/>
              </a:solidFill>
              <a:effectLst/>
              <a:uLnTx/>
              <a:uFillTx/>
              <a:latin typeface="Helvetica"/>
              <a:ea typeface="ＭＳ Ｐゴシック"/>
              <a:cs typeface="+mn-cs"/>
            </a:endParaRPr>
          </a:p>
          <a:p>
            <a:pPr marL="257175" marR="0" lvl="0" indent="-257175" algn="l" defTabSz="914400" rtl="0" eaLnBrk="1" fontAlgn="base" latinLnBrk="0" hangingPunct="1">
              <a:lnSpc>
                <a:spcPct val="100000"/>
              </a:lnSpc>
              <a:spcBef>
                <a:spcPct val="20000"/>
              </a:spcBef>
              <a:spcAft>
                <a:spcPct val="0"/>
              </a:spcAft>
              <a:buClrTx/>
              <a:buSzTx/>
              <a:buFontTx/>
              <a:buChar char="•"/>
              <a:tabLst/>
              <a:defRPr/>
            </a:pPr>
            <a:r>
              <a:rPr kumimoji="1" lang="en-GB" sz="2400" b="0" i="0" u="none" strike="noStrike" kern="1200" cap="none" spc="0" normalizeH="0" baseline="0" noProof="0" dirty="0">
                <a:ln>
                  <a:noFill/>
                </a:ln>
                <a:solidFill>
                  <a:srgbClr val="272776"/>
                </a:solidFill>
                <a:effectLst/>
                <a:uLnTx/>
                <a:uFillTx/>
                <a:latin typeface="Helvetica"/>
                <a:ea typeface="ＭＳ Ｐゴシック"/>
                <a:cs typeface="+mn-cs"/>
              </a:rPr>
              <a:t>ea oi a-e </a:t>
            </a:r>
            <a:r>
              <a:rPr kumimoji="1" lang="en-GB" sz="2400" b="0" i="0" u="none" strike="noStrike" kern="1200" cap="none" spc="0" normalizeH="0" baseline="0" noProof="0" dirty="0" err="1">
                <a:ln>
                  <a:noFill/>
                </a:ln>
                <a:solidFill>
                  <a:srgbClr val="272776"/>
                </a:solidFill>
                <a:effectLst/>
                <a:uLnTx/>
                <a:uFillTx/>
                <a:latin typeface="Helvetica"/>
                <a:ea typeface="ＭＳ Ｐゴシック"/>
                <a:cs typeface="+mn-cs"/>
              </a:rPr>
              <a:t>i</a:t>
            </a:r>
            <a:r>
              <a:rPr kumimoji="1" lang="en-GB" sz="2400" b="0" i="0" u="none" strike="noStrike" kern="1200" cap="none" spc="0" normalizeH="0" baseline="0" noProof="0" dirty="0">
                <a:ln>
                  <a:noFill/>
                </a:ln>
                <a:solidFill>
                  <a:srgbClr val="272776"/>
                </a:solidFill>
                <a:effectLst/>
                <a:uLnTx/>
                <a:uFillTx/>
                <a:latin typeface="Helvetica"/>
                <a:ea typeface="ＭＳ Ｐゴシック"/>
                <a:cs typeface="+mn-cs"/>
              </a:rPr>
              <a:t>-e o-e u-e aw are ur er ow ai oa ew ire ear ure tion tious/cious</a:t>
            </a:r>
          </a:p>
          <a:p>
            <a:pPr marL="257175" marR="0" lvl="0" indent="-257175" algn="l" defTabSz="914400" rtl="0" eaLnBrk="1" fontAlgn="base" latinLnBrk="0" hangingPunct="1">
              <a:lnSpc>
                <a:spcPct val="100000"/>
              </a:lnSpc>
              <a:spcBef>
                <a:spcPct val="20000"/>
              </a:spcBef>
              <a:spcAft>
                <a:spcPct val="0"/>
              </a:spcAft>
              <a:buClrTx/>
              <a:buSzTx/>
              <a:buFontTx/>
              <a:buChar char="•"/>
              <a:tabLst/>
              <a:defRPr/>
            </a:pPr>
            <a:endParaRPr kumimoji="1" lang="en-GB" sz="2400" b="0" i="0" u="none" strike="noStrike" kern="1200" cap="none" spc="0" normalizeH="0" baseline="0" noProof="0" dirty="0">
              <a:ln>
                <a:noFill/>
              </a:ln>
              <a:solidFill>
                <a:srgbClr val="272776"/>
              </a:solidFill>
              <a:effectLst/>
              <a:uLnTx/>
              <a:uFillTx/>
              <a:latin typeface="Helvetica"/>
              <a:ea typeface="ＭＳ Ｐゴシック"/>
              <a:cs typeface="+mn-cs"/>
            </a:endParaRPr>
          </a:p>
        </p:txBody>
      </p:sp>
    </p:spTree>
    <p:extLst>
      <p:ext uri="{BB962C8B-B14F-4D97-AF65-F5344CB8AC3E}">
        <p14:creationId xmlns:p14="http://schemas.microsoft.com/office/powerpoint/2010/main" val="11579419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rot="10800000" flipV="1">
            <a:off x="628650" y="678026"/>
            <a:ext cx="7886700" cy="709612"/>
          </a:xfrm>
        </p:spPr>
        <p:txBody>
          <a:bodyPr/>
          <a:lstStyle/>
          <a:p>
            <a:r>
              <a:rPr lang="en-GB" sz="3600" dirty="0">
                <a:latin typeface="Century Gothic" panose="020B0502020202020204" pitchFamily="34" charset="0"/>
              </a:rPr>
              <a:t>How to teach children to read and write initial sounds</a:t>
            </a:r>
            <a:endParaRPr lang="en-GB" sz="3600" dirty="0">
              <a:solidFill>
                <a:srgbClr val="FF0000"/>
              </a:solidFill>
              <a:latin typeface="Century Gothic" panose="020B0502020202020204" pitchFamily="34" charset="0"/>
            </a:endParaRPr>
          </a:p>
        </p:txBody>
      </p:sp>
      <p:sp>
        <p:nvSpPr>
          <p:cNvPr id="3" name="Text Placeholder 2"/>
          <p:cNvSpPr>
            <a:spLocks noGrp="1"/>
          </p:cNvSpPr>
          <p:nvPr>
            <p:ph type="body" idx="1"/>
          </p:nvPr>
        </p:nvSpPr>
        <p:spPr>
          <a:xfrm>
            <a:off x="402908" y="2911639"/>
            <a:ext cx="11270932" cy="4260852"/>
          </a:xfrm>
        </p:spPr>
        <p:txBody>
          <a:bodyPr/>
          <a:lstStyle/>
          <a:p>
            <a:pPr>
              <a:lnSpc>
                <a:spcPct val="150000"/>
              </a:lnSpc>
            </a:pPr>
            <a:endParaRPr lang="en-GB" sz="2000" dirty="0">
              <a:latin typeface="Century Gothic" panose="020B0502020202020204" pitchFamily="34" charset="0"/>
            </a:endParaRPr>
          </a:p>
          <a:p>
            <a:pPr marL="285750" indent="-285750">
              <a:buFont typeface="Arial" panose="020B0604020202020204" pitchFamily="34" charset="0"/>
              <a:buChar char="•"/>
            </a:pPr>
            <a:r>
              <a:rPr lang="en-GB" altLang="en-US" sz="2400" dirty="0">
                <a:latin typeface="Century Gothic" panose="020B0502020202020204" pitchFamily="34" charset="0"/>
              </a:rPr>
              <a:t>Say sound without card MTYT</a:t>
            </a:r>
          </a:p>
          <a:p>
            <a:pPr marL="285750" indent="-285750">
              <a:buFont typeface="Arial" panose="020B0604020202020204" pitchFamily="34" charset="0"/>
              <a:buChar char="•"/>
            </a:pPr>
            <a:r>
              <a:rPr lang="en-GB" altLang="en-US" sz="2400" dirty="0">
                <a:latin typeface="Century Gothic" panose="020B0502020202020204" pitchFamily="34" charset="0"/>
              </a:rPr>
              <a:t>Use picture/objects – m-m-m mouse</a:t>
            </a:r>
          </a:p>
          <a:p>
            <a:pPr marL="285750" indent="-285750">
              <a:buFont typeface="Arial" panose="020B0604020202020204" pitchFamily="34" charset="0"/>
              <a:buChar char="•"/>
            </a:pPr>
            <a:r>
              <a:rPr lang="en-GB" altLang="en-US" sz="2400" dirty="0">
                <a:latin typeface="Century Gothic" panose="020B0502020202020204" pitchFamily="34" charset="0"/>
              </a:rPr>
              <a:t>Draw simple picture version – run finger</a:t>
            </a:r>
          </a:p>
          <a:p>
            <a:pPr marL="285750" indent="-285750">
              <a:buFont typeface="Arial" panose="020B0604020202020204" pitchFamily="34" charset="0"/>
              <a:buChar char="•"/>
            </a:pPr>
            <a:r>
              <a:rPr lang="en-GB" altLang="en-US" sz="2400" dirty="0">
                <a:latin typeface="Century Gothic" panose="020B0502020202020204" pitchFamily="34" charset="0"/>
              </a:rPr>
              <a:t>Show how the letter comes out from the picture</a:t>
            </a:r>
          </a:p>
          <a:p>
            <a:pPr marL="285750" indent="-285750">
              <a:buFont typeface="Arial" panose="020B0604020202020204" pitchFamily="34" charset="0"/>
              <a:buChar char="•"/>
            </a:pPr>
            <a:r>
              <a:rPr lang="en-GB" altLang="en-US" sz="2400" dirty="0">
                <a:latin typeface="Century Gothic" panose="020B0502020202020204" pitchFamily="34" charset="0"/>
              </a:rPr>
              <a:t>Flip card m/mountain</a:t>
            </a:r>
          </a:p>
          <a:p>
            <a:pPr marL="285750" indent="-285750">
              <a:buFont typeface="Arial" panose="020B0604020202020204" pitchFamily="34" charset="0"/>
              <a:buChar char="•"/>
            </a:pPr>
            <a:r>
              <a:rPr lang="en-GB" altLang="en-US" sz="2400" dirty="0">
                <a:latin typeface="Century Gothic" panose="020B0502020202020204" pitchFamily="34" charset="0"/>
              </a:rPr>
              <a:t>Review with other sounds “there you are”</a:t>
            </a:r>
          </a:p>
          <a:p>
            <a:pPr marL="285750" indent="-285750">
              <a:buFont typeface="Arial" panose="020B0604020202020204" pitchFamily="34" charset="0"/>
              <a:buChar char="•"/>
            </a:pPr>
            <a:r>
              <a:rPr lang="en-GB" altLang="en-US" sz="2400" dirty="0">
                <a:latin typeface="Century Gothic" panose="020B0502020202020204" pitchFamily="34" charset="0"/>
              </a:rPr>
              <a:t>Use Maisie-Mountain-Mountain to write letter</a:t>
            </a:r>
          </a:p>
          <a:p>
            <a:endParaRPr lang="en-GB" b="1" dirty="0">
              <a:latin typeface="Comic Sans MS" panose="030F0702030302020204" pitchFamily="66" charset="0"/>
            </a:endParaRPr>
          </a:p>
        </p:txBody>
      </p:sp>
      <p:pic>
        <p:nvPicPr>
          <p:cNvPr id="6" name="Picture 5">
            <a:extLst>
              <a:ext uri="{FF2B5EF4-FFF2-40B4-BE49-F238E27FC236}">
                <a16:creationId xmlns:a16="http://schemas.microsoft.com/office/drawing/2014/main" id="{C07A5435-7393-F69D-CAF5-47AB2A5FD2F1}"/>
              </a:ext>
            </a:extLst>
          </p:cNvPr>
          <p:cNvPicPr>
            <a:picLocks noChangeAspect="1"/>
          </p:cNvPicPr>
          <p:nvPr/>
        </p:nvPicPr>
        <p:blipFill>
          <a:blip r:embed="rId3"/>
          <a:stretch>
            <a:fillRect/>
          </a:stretch>
        </p:blipFill>
        <p:spPr>
          <a:xfrm>
            <a:off x="1620203" y="1448107"/>
            <a:ext cx="2731769" cy="1980893"/>
          </a:xfrm>
          <a:prstGeom prst="rect">
            <a:avLst/>
          </a:prstGeom>
        </p:spPr>
      </p:pic>
      <p:sp>
        <p:nvSpPr>
          <p:cNvPr id="4" name="Rectangle 3">
            <a:extLst>
              <a:ext uri="{FF2B5EF4-FFF2-40B4-BE49-F238E27FC236}">
                <a16:creationId xmlns:a16="http://schemas.microsoft.com/office/drawing/2014/main" id="{38763084-B67C-C813-BEF2-EAA0DAAE166A}"/>
              </a:ext>
            </a:extLst>
          </p:cNvPr>
          <p:cNvSpPr/>
          <p:nvPr/>
        </p:nvSpPr>
        <p:spPr bwMode="auto">
          <a:xfrm>
            <a:off x="4792030" y="1448107"/>
            <a:ext cx="2731768" cy="1980893"/>
          </a:xfrm>
          <a:prstGeom prst="rect">
            <a:avLst/>
          </a:prstGeom>
          <a:solidFill>
            <a:srgbClr val="CC99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257175" lvl="0" indent="-257175" fontAlgn="base">
              <a:spcBef>
                <a:spcPct val="20000"/>
              </a:spcBef>
              <a:spcAft>
                <a:spcPct val="0"/>
              </a:spcAft>
              <a:buFontTx/>
              <a:buChar char="•"/>
            </a:pPr>
            <a:r>
              <a:rPr kumimoji="1" lang="en-GB" sz="1400" b="1" u="sng" dirty="0">
                <a:solidFill>
                  <a:srgbClr val="272776"/>
                </a:solidFill>
              </a:rPr>
              <a:t>Set 1</a:t>
            </a:r>
            <a:endParaRPr kumimoji="1" lang="en-GB" sz="1400" u="sng" dirty="0">
              <a:solidFill>
                <a:srgbClr val="272776"/>
              </a:solidFill>
            </a:endParaRPr>
          </a:p>
          <a:p>
            <a:pPr marL="257175" lvl="0" indent="-257175" fontAlgn="base">
              <a:spcBef>
                <a:spcPct val="20000"/>
              </a:spcBef>
              <a:spcAft>
                <a:spcPct val="0"/>
              </a:spcAft>
              <a:buFontTx/>
              <a:buChar char="•"/>
            </a:pPr>
            <a:r>
              <a:rPr kumimoji="1" lang="en-GB" sz="1400" dirty="0">
                <a:solidFill>
                  <a:srgbClr val="272776"/>
                </a:solidFill>
              </a:rPr>
              <a:t>m a s d t</a:t>
            </a:r>
          </a:p>
          <a:p>
            <a:pPr marL="257175" lvl="0" indent="-257175" fontAlgn="base">
              <a:spcBef>
                <a:spcPct val="20000"/>
              </a:spcBef>
              <a:spcAft>
                <a:spcPct val="0"/>
              </a:spcAft>
              <a:buFontTx/>
              <a:buChar char="•"/>
            </a:pPr>
            <a:r>
              <a:rPr kumimoji="1" lang="en-GB" sz="1400" dirty="0">
                <a:solidFill>
                  <a:srgbClr val="272776"/>
                </a:solidFill>
              </a:rPr>
              <a:t>i n p g o</a:t>
            </a:r>
          </a:p>
          <a:p>
            <a:pPr marL="257175" lvl="0" indent="-257175" fontAlgn="base">
              <a:spcBef>
                <a:spcPct val="20000"/>
              </a:spcBef>
              <a:spcAft>
                <a:spcPct val="0"/>
              </a:spcAft>
              <a:buFontTx/>
              <a:buChar char="•"/>
            </a:pPr>
            <a:r>
              <a:rPr kumimoji="1" lang="en-GB" sz="1400" dirty="0">
                <a:solidFill>
                  <a:srgbClr val="272776"/>
                </a:solidFill>
              </a:rPr>
              <a:t>c k u b</a:t>
            </a:r>
          </a:p>
          <a:p>
            <a:pPr marL="257175" lvl="0" indent="-257175" fontAlgn="base">
              <a:spcBef>
                <a:spcPct val="20000"/>
              </a:spcBef>
              <a:spcAft>
                <a:spcPct val="0"/>
              </a:spcAft>
              <a:buFontTx/>
              <a:buChar char="•"/>
            </a:pPr>
            <a:r>
              <a:rPr kumimoji="1" lang="en-GB" sz="1400" dirty="0">
                <a:solidFill>
                  <a:srgbClr val="272776"/>
                </a:solidFill>
              </a:rPr>
              <a:t>f e l h </a:t>
            </a:r>
            <a:r>
              <a:rPr kumimoji="1" lang="en-GB" sz="1400" dirty="0">
                <a:solidFill>
                  <a:srgbClr val="272776"/>
                </a:solidFill>
                <a:highlight>
                  <a:srgbClr val="FFFF00"/>
                </a:highlight>
              </a:rPr>
              <a:t>sh</a:t>
            </a:r>
            <a:r>
              <a:rPr kumimoji="1" lang="en-GB" sz="1400" dirty="0">
                <a:solidFill>
                  <a:srgbClr val="272776"/>
                </a:solidFill>
              </a:rPr>
              <a:t> r</a:t>
            </a:r>
          </a:p>
          <a:p>
            <a:pPr marL="257175" lvl="0" indent="-257175" fontAlgn="base">
              <a:spcBef>
                <a:spcPct val="20000"/>
              </a:spcBef>
              <a:spcAft>
                <a:spcPct val="0"/>
              </a:spcAft>
              <a:buFontTx/>
              <a:buChar char="•"/>
            </a:pPr>
            <a:r>
              <a:rPr kumimoji="1" lang="en-GB" sz="1400" dirty="0">
                <a:solidFill>
                  <a:srgbClr val="272776"/>
                </a:solidFill>
              </a:rPr>
              <a:t>j v y w</a:t>
            </a:r>
          </a:p>
          <a:p>
            <a:pPr marL="257175" lvl="0" indent="-257175" fontAlgn="base">
              <a:spcBef>
                <a:spcPct val="20000"/>
              </a:spcBef>
              <a:spcAft>
                <a:spcPct val="0"/>
              </a:spcAft>
              <a:buFontTx/>
              <a:buChar char="•"/>
            </a:pPr>
            <a:r>
              <a:rPr kumimoji="1" lang="en-GB" sz="1400" dirty="0">
                <a:solidFill>
                  <a:srgbClr val="272776"/>
                </a:solidFill>
                <a:highlight>
                  <a:srgbClr val="FFFF00"/>
                </a:highlight>
              </a:rPr>
              <a:t>th</a:t>
            </a:r>
            <a:r>
              <a:rPr kumimoji="1" lang="en-GB" sz="1400" dirty="0">
                <a:solidFill>
                  <a:srgbClr val="272776"/>
                </a:solidFill>
              </a:rPr>
              <a:t> z </a:t>
            </a:r>
            <a:r>
              <a:rPr kumimoji="1" lang="en-GB" sz="1400" dirty="0">
                <a:solidFill>
                  <a:srgbClr val="272776"/>
                </a:solidFill>
                <a:highlight>
                  <a:srgbClr val="FFFF00"/>
                </a:highlight>
              </a:rPr>
              <a:t>ch</a:t>
            </a:r>
            <a:r>
              <a:rPr kumimoji="1" lang="en-GB" sz="1400" dirty="0">
                <a:solidFill>
                  <a:srgbClr val="272776"/>
                </a:solidFill>
              </a:rPr>
              <a:t> </a:t>
            </a:r>
            <a:r>
              <a:rPr kumimoji="1" lang="en-GB" sz="1400" dirty="0">
                <a:solidFill>
                  <a:srgbClr val="272776"/>
                </a:solidFill>
                <a:highlight>
                  <a:srgbClr val="FFFF00"/>
                </a:highlight>
              </a:rPr>
              <a:t>qu</a:t>
            </a:r>
            <a:r>
              <a:rPr kumimoji="1" lang="en-GB" sz="1400" dirty="0">
                <a:solidFill>
                  <a:srgbClr val="272776"/>
                </a:solidFill>
              </a:rPr>
              <a:t> x </a:t>
            </a:r>
            <a:r>
              <a:rPr kumimoji="1" lang="en-GB" sz="1400" dirty="0">
                <a:solidFill>
                  <a:srgbClr val="272776"/>
                </a:solidFill>
                <a:highlight>
                  <a:srgbClr val="00FFFF"/>
                </a:highlight>
              </a:rPr>
              <a:t>ng</a:t>
            </a:r>
            <a:r>
              <a:rPr kumimoji="1" lang="en-GB" sz="1400" dirty="0">
                <a:solidFill>
                  <a:srgbClr val="272776"/>
                </a:solidFill>
              </a:rPr>
              <a:t> </a:t>
            </a:r>
            <a:r>
              <a:rPr kumimoji="1" lang="en-GB" sz="1400" dirty="0">
                <a:solidFill>
                  <a:srgbClr val="272776"/>
                </a:solidFill>
                <a:highlight>
                  <a:srgbClr val="00FFFF"/>
                </a:highlight>
              </a:rPr>
              <a:t>nk </a:t>
            </a:r>
          </a:p>
        </p:txBody>
      </p:sp>
    </p:spTree>
    <p:extLst>
      <p:ext uri="{BB962C8B-B14F-4D97-AF65-F5344CB8AC3E}">
        <p14:creationId xmlns:p14="http://schemas.microsoft.com/office/powerpoint/2010/main" val="16319017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93405"/>
            <a:ext cx="7772400" cy="724829"/>
          </a:xfrm>
        </p:spPr>
        <p:txBody>
          <a:bodyPr/>
          <a:lstStyle/>
          <a:p>
            <a:r>
              <a:rPr lang="en-GB" sz="3600" dirty="0">
                <a:latin typeface="Century Gothic" panose="020B0502020202020204" pitchFamily="34" charset="0"/>
              </a:rPr>
              <a:t>Aims</a:t>
            </a:r>
          </a:p>
        </p:txBody>
      </p:sp>
      <p:sp>
        <p:nvSpPr>
          <p:cNvPr id="4" name="Content Placeholder 3">
            <a:extLst>
              <a:ext uri="{FF2B5EF4-FFF2-40B4-BE49-F238E27FC236}">
                <a16:creationId xmlns:a16="http://schemas.microsoft.com/office/drawing/2014/main" id="{F88D0CD9-4E6D-E390-B6F3-29B8CA218673}"/>
              </a:ext>
            </a:extLst>
          </p:cNvPr>
          <p:cNvSpPr>
            <a:spLocks noGrp="1"/>
          </p:cNvSpPr>
          <p:nvPr>
            <p:ph idx="1"/>
          </p:nvPr>
        </p:nvSpPr>
        <p:spPr>
          <a:xfrm>
            <a:off x="685800" y="1981200"/>
            <a:ext cx="7772400" cy="1610139"/>
          </a:xfrm>
        </p:spPr>
        <p:txBody>
          <a:bodyPr/>
          <a:lstStyle/>
          <a:p>
            <a:pPr marL="0" indent="0" algn="ctr">
              <a:buNone/>
            </a:pPr>
            <a:r>
              <a:rPr lang="en-GB" sz="3600" dirty="0">
                <a:latin typeface="Century Gothic" panose="020B0502020202020204" pitchFamily="34" charset="0"/>
              </a:rPr>
              <a:t>How to say pure sounds</a:t>
            </a:r>
          </a:p>
        </p:txBody>
      </p:sp>
    </p:spTree>
    <p:extLst>
      <p:ext uri="{BB962C8B-B14F-4D97-AF65-F5344CB8AC3E}">
        <p14:creationId xmlns:p14="http://schemas.microsoft.com/office/powerpoint/2010/main" val="35460228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2">
            <a:extLst>
              <a:ext uri="{FF2B5EF4-FFF2-40B4-BE49-F238E27FC236}">
                <a16:creationId xmlns:a16="http://schemas.microsoft.com/office/drawing/2014/main" id="{F1714DA3-88AC-3A75-0153-0B2B741FFA06}"/>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359693" y="1552354"/>
            <a:ext cx="6424613" cy="4329887"/>
          </a:xfrm>
        </p:spPr>
      </p:pic>
      <p:sp>
        <p:nvSpPr>
          <p:cNvPr id="5" name="Title 1">
            <a:extLst>
              <a:ext uri="{FF2B5EF4-FFF2-40B4-BE49-F238E27FC236}">
                <a16:creationId xmlns:a16="http://schemas.microsoft.com/office/drawing/2014/main" id="{1DED5D65-F958-319A-4923-EBEA1C41BBED}"/>
              </a:ext>
            </a:extLst>
          </p:cNvPr>
          <p:cNvSpPr txBox="1">
            <a:spLocks/>
          </p:cNvSpPr>
          <p:nvPr/>
        </p:nvSpPr>
        <p:spPr bwMode="auto">
          <a:xfrm>
            <a:off x="685800" y="393405"/>
            <a:ext cx="7772400" cy="7248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rtl="0" eaLnBrk="1" fontAlgn="base" hangingPunct="1">
              <a:spcBef>
                <a:spcPct val="0"/>
              </a:spcBef>
              <a:spcAft>
                <a:spcPct val="0"/>
              </a:spcAft>
              <a:defRPr kumimoji="1" sz="3300" b="1" kern="1200">
                <a:solidFill>
                  <a:schemeClr val="tx2"/>
                </a:solidFill>
                <a:latin typeface="+mj-lt"/>
                <a:ea typeface="+mj-ea"/>
                <a:cs typeface="+mj-cs"/>
              </a:defRPr>
            </a:lvl1pPr>
            <a:lvl2pPr algn="ctr" rtl="0" eaLnBrk="1" fontAlgn="base" hangingPunct="1">
              <a:spcBef>
                <a:spcPct val="0"/>
              </a:spcBef>
              <a:spcAft>
                <a:spcPct val="0"/>
              </a:spcAft>
              <a:defRPr kumimoji="1" sz="3300" b="1">
                <a:solidFill>
                  <a:schemeClr val="tx2"/>
                </a:solidFill>
                <a:latin typeface="Helvetica" panose="020B0604020202020204" pitchFamily="34" charset="0"/>
                <a:ea typeface="ＭＳ Ｐゴシック" panose="020B0600070205080204" pitchFamily="34" charset="-128"/>
              </a:defRPr>
            </a:lvl2pPr>
            <a:lvl3pPr algn="ctr" rtl="0" eaLnBrk="1" fontAlgn="base" hangingPunct="1">
              <a:spcBef>
                <a:spcPct val="0"/>
              </a:spcBef>
              <a:spcAft>
                <a:spcPct val="0"/>
              </a:spcAft>
              <a:defRPr kumimoji="1" sz="3300" b="1">
                <a:solidFill>
                  <a:schemeClr val="tx2"/>
                </a:solidFill>
                <a:latin typeface="Helvetica" panose="020B0604020202020204" pitchFamily="34" charset="0"/>
                <a:ea typeface="ＭＳ Ｐゴシック" panose="020B0600070205080204" pitchFamily="34" charset="-128"/>
              </a:defRPr>
            </a:lvl3pPr>
            <a:lvl4pPr algn="ctr" rtl="0" eaLnBrk="1" fontAlgn="base" hangingPunct="1">
              <a:spcBef>
                <a:spcPct val="0"/>
              </a:spcBef>
              <a:spcAft>
                <a:spcPct val="0"/>
              </a:spcAft>
              <a:defRPr kumimoji="1" sz="3300" b="1">
                <a:solidFill>
                  <a:schemeClr val="tx2"/>
                </a:solidFill>
                <a:latin typeface="Helvetica" panose="020B0604020202020204" pitchFamily="34" charset="0"/>
                <a:ea typeface="ＭＳ Ｐゴシック" panose="020B0600070205080204" pitchFamily="34" charset="-128"/>
              </a:defRPr>
            </a:lvl4pPr>
            <a:lvl5pPr algn="ctr" rtl="0" eaLnBrk="1" fontAlgn="base" hangingPunct="1">
              <a:spcBef>
                <a:spcPct val="0"/>
              </a:spcBef>
              <a:spcAft>
                <a:spcPct val="0"/>
              </a:spcAft>
              <a:defRPr kumimoji="1" sz="3300" b="1">
                <a:solidFill>
                  <a:schemeClr val="tx2"/>
                </a:solidFill>
                <a:latin typeface="Helvetica" panose="020B0604020202020204" pitchFamily="34" charset="0"/>
                <a:ea typeface="ＭＳ Ｐゴシック" panose="020B0600070205080204" pitchFamily="34" charset="-128"/>
              </a:defRPr>
            </a:lvl5pPr>
            <a:lvl6pPr marL="342900" algn="ctr" rtl="0" eaLnBrk="1" fontAlgn="base" hangingPunct="1">
              <a:spcBef>
                <a:spcPct val="0"/>
              </a:spcBef>
              <a:spcAft>
                <a:spcPct val="0"/>
              </a:spcAft>
              <a:defRPr kumimoji="1" sz="3300" b="1">
                <a:solidFill>
                  <a:schemeClr val="tx2"/>
                </a:solidFill>
                <a:latin typeface="Helvetica" panose="020B0604020202020204" pitchFamily="34" charset="0"/>
                <a:ea typeface="ＭＳ Ｐゴシック" panose="020B0600070205080204" pitchFamily="34" charset="-128"/>
              </a:defRPr>
            </a:lvl6pPr>
            <a:lvl7pPr marL="685800" algn="ctr" rtl="0" eaLnBrk="1" fontAlgn="base" hangingPunct="1">
              <a:spcBef>
                <a:spcPct val="0"/>
              </a:spcBef>
              <a:spcAft>
                <a:spcPct val="0"/>
              </a:spcAft>
              <a:defRPr kumimoji="1" sz="3300" b="1">
                <a:solidFill>
                  <a:schemeClr val="tx2"/>
                </a:solidFill>
                <a:latin typeface="Helvetica" panose="020B0604020202020204" pitchFamily="34" charset="0"/>
                <a:ea typeface="ＭＳ Ｐゴシック" panose="020B0600070205080204" pitchFamily="34" charset="-128"/>
              </a:defRPr>
            </a:lvl7pPr>
            <a:lvl8pPr marL="1028700" algn="ctr" rtl="0" eaLnBrk="1" fontAlgn="base" hangingPunct="1">
              <a:spcBef>
                <a:spcPct val="0"/>
              </a:spcBef>
              <a:spcAft>
                <a:spcPct val="0"/>
              </a:spcAft>
              <a:defRPr kumimoji="1" sz="3300" b="1">
                <a:solidFill>
                  <a:schemeClr val="tx2"/>
                </a:solidFill>
                <a:latin typeface="Helvetica" panose="020B0604020202020204" pitchFamily="34" charset="0"/>
                <a:ea typeface="ＭＳ Ｐゴシック" panose="020B0600070205080204" pitchFamily="34" charset="-128"/>
              </a:defRPr>
            </a:lvl8pPr>
            <a:lvl9pPr marL="1371600" algn="ctr" rtl="0" eaLnBrk="1" fontAlgn="base" hangingPunct="1">
              <a:spcBef>
                <a:spcPct val="0"/>
              </a:spcBef>
              <a:spcAft>
                <a:spcPct val="0"/>
              </a:spcAft>
              <a:defRPr kumimoji="1" sz="3300" b="1">
                <a:solidFill>
                  <a:schemeClr val="tx2"/>
                </a:solidFill>
                <a:latin typeface="Helvetica" panose="020B0604020202020204" pitchFamily="34" charset="0"/>
                <a:ea typeface="ＭＳ Ｐゴシック" panose="020B0600070205080204" pitchFamily="34" charset="-128"/>
              </a:defRPr>
            </a:lvl9pPr>
          </a:lstStyle>
          <a:p>
            <a:r>
              <a:rPr lang="en-GB" sz="3600" dirty="0">
                <a:latin typeface="Century Gothic" panose="020B0502020202020204" pitchFamily="34" charset="0"/>
              </a:rPr>
              <a:t>Edinburgh Sound Chart</a:t>
            </a:r>
          </a:p>
        </p:txBody>
      </p:sp>
    </p:spTree>
    <p:extLst>
      <p:ext uri="{BB962C8B-B14F-4D97-AF65-F5344CB8AC3E}">
        <p14:creationId xmlns:p14="http://schemas.microsoft.com/office/powerpoint/2010/main" val="27218083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93405"/>
            <a:ext cx="7772400" cy="724829"/>
          </a:xfrm>
        </p:spPr>
        <p:txBody>
          <a:bodyPr/>
          <a:lstStyle/>
          <a:p>
            <a:r>
              <a:rPr lang="en-GB" sz="3600" dirty="0">
                <a:latin typeface="Century Gothic" panose="020B0502020202020204" pitchFamily="34" charset="0"/>
              </a:rPr>
              <a:t>Aims</a:t>
            </a:r>
          </a:p>
        </p:txBody>
      </p:sp>
      <p:sp>
        <p:nvSpPr>
          <p:cNvPr id="4" name="Content Placeholder 3">
            <a:extLst>
              <a:ext uri="{FF2B5EF4-FFF2-40B4-BE49-F238E27FC236}">
                <a16:creationId xmlns:a16="http://schemas.microsoft.com/office/drawing/2014/main" id="{F88D0CD9-4E6D-E390-B6F3-29B8CA218673}"/>
              </a:ext>
            </a:extLst>
          </p:cNvPr>
          <p:cNvSpPr>
            <a:spLocks noGrp="1"/>
          </p:cNvSpPr>
          <p:nvPr>
            <p:ph idx="1"/>
          </p:nvPr>
        </p:nvSpPr>
        <p:spPr>
          <a:xfrm>
            <a:off x="685800" y="1864935"/>
            <a:ext cx="7772400" cy="1610139"/>
          </a:xfrm>
        </p:spPr>
        <p:txBody>
          <a:bodyPr/>
          <a:lstStyle/>
          <a:p>
            <a:pPr marL="0" indent="0" algn="ctr">
              <a:buNone/>
            </a:pPr>
            <a:r>
              <a:rPr lang="en-GB" sz="3600" dirty="0">
                <a:latin typeface="Century Gothic" panose="020B0502020202020204" pitchFamily="34" charset="0"/>
              </a:rPr>
              <a:t>Assisted and Independent blending</a:t>
            </a:r>
          </a:p>
        </p:txBody>
      </p:sp>
      <p:pic>
        <p:nvPicPr>
          <p:cNvPr id="6" name="Content Placeholder 5">
            <a:extLst>
              <a:ext uri="{FF2B5EF4-FFF2-40B4-BE49-F238E27FC236}">
                <a16:creationId xmlns:a16="http://schemas.microsoft.com/office/drawing/2014/main" id="{34EC695D-7AEC-340D-4586-C1AD5A7188C5}"/>
              </a:ext>
            </a:extLst>
          </p:cNvPr>
          <p:cNvPicPr>
            <a:picLocks noChangeAspect="1"/>
          </p:cNvPicPr>
          <p:nvPr/>
        </p:nvPicPr>
        <p:blipFill>
          <a:blip r:embed="rId3"/>
          <a:stretch>
            <a:fillRect/>
          </a:stretch>
        </p:blipFill>
        <p:spPr bwMode="auto">
          <a:xfrm>
            <a:off x="3319462" y="3357562"/>
            <a:ext cx="2505075" cy="1285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97919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7A5EBAB-6060-2049-B09B-DB82210ED385}"/>
              </a:ext>
            </a:extLst>
          </p:cNvPr>
          <p:cNvSpPr>
            <a:spLocks noGrp="1"/>
          </p:cNvSpPr>
          <p:nvPr>
            <p:ph type="title"/>
          </p:nvPr>
        </p:nvSpPr>
        <p:spPr>
          <a:xfrm>
            <a:off x="685800" y="-508102"/>
            <a:ext cx="7772400" cy="1295400"/>
          </a:xfrm>
        </p:spPr>
        <p:txBody>
          <a:bodyPr/>
          <a:lstStyle/>
          <a:p>
            <a:r>
              <a:rPr lang="en-GB" sz="3600" dirty="0">
                <a:latin typeface="Century Gothic" panose="020B0502020202020204" pitchFamily="34" charset="0"/>
              </a:rPr>
              <a:t>Assisted Blending</a:t>
            </a:r>
            <a:endParaRPr lang="en-GB" sz="3600" dirty="0"/>
          </a:p>
        </p:txBody>
      </p:sp>
      <p:sp>
        <p:nvSpPr>
          <p:cNvPr id="6" name="TextBox 5">
            <a:extLst>
              <a:ext uri="{FF2B5EF4-FFF2-40B4-BE49-F238E27FC236}">
                <a16:creationId xmlns:a16="http://schemas.microsoft.com/office/drawing/2014/main" id="{C833ECAC-64E1-7C54-7AE6-F0C07F71A077}"/>
              </a:ext>
            </a:extLst>
          </p:cNvPr>
          <p:cNvSpPr txBox="1"/>
          <p:nvPr/>
        </p:nvSpPr>
        <p:spPr>
          <a:xfrm>
            <a:off x="212651" y="1030784"/>
            <a:ext cx="8718698" cy="5632311"/>
          </a:xfrm>
          <a:prstGeom prst="rect">
            <a:avLst/>
          </a:prstGeom>
          <a:noFill/>
        </p:spPr>
        <p:txBody>
          <a:bodyPr wrap="square">
            <a:spAutoFit/>
          </a:bodyPr>
          <a:lstStyle/>
          <a:p>
            <a:r>
              <a:rPr lang="en-GB" sz="2800" dirty="0">
                <a:latin typeface="Century Gothic" panose="020B0502020202020204" pitchFamily="34" charset="0"/>
              </a:rPr>
              <a:t>The adult models everything first.</a:t>
            </a:r>
          </a:p>
          <a:p>
            <a:endParaRPr lang="en-GB" sz="2800" dirty="0">
              <a:latin typeface="Century Gothic" panose="020B0502020202020204" pitchFamily="34" charset="0"/>
            </a:endParaRPr>
          </a:p>
          <a:p>
            <a:r>
              <a:rPr lang="en-GB" sz="2800" dirty="0">
                <a:latin typeface="Century Gothic" panose="020B0502020202020204" pitchFamily="34" charset="0"/>
              </a:rPr>
              <a:t>Once pupils have learned 5 sounds, they can use these sounds to blend to read. </a:t>
            </a:r>
          </a:p>
          <a:p>
            <a:endParaRPr lang="en-GB" sz="2800" dirty="0">
              <a:latin typeface="Century Gothic" panose="020B0502020202020204" pitchFamily="34" charset="0"/>
            </a:endParaRPr>
          </a:p>
          <a:p>
            <a:endParaRPr lang="en-GB" sz="2800" dirty="0">
              <a:latin typeface="Century Gothic" panose="020B0502020202020204" pitchFamily="34" charset="0"/>
            </a:endParaRPr>
          </a:p>
          <a:p>
            <a:endParaRPr lang="en-GB" sz="2800" dirty="0">
              <a:latin typeface="Century Gothic" panose="020B0502020202020204" pitchFamily="34" charset="0"/>
            </a:endParaRPr>
          </a:p>
          <a:p>
            <a:endParaRPr lang="en-GB" sz="2800" dirty="0">
              <a:latin typeface="Century Gothic" panose="020B0502020202020204" pitchFamily="34" charset="0"/>
            </a:endParaRPr>
          </a:p>
          <a:p>
            <a:endParaRPr lang="en-GB" sz="2800" dirty="0">
              <a:latin typeface="Century Gothic" panose="020B0502020202020204" pitchFamily="34" charset="0"/>
            </a:endParaRPr>
          </a:p>
          <a:p>
            <a:endParaRPr lang="en-GB" sz="2800" dirty="0">
              <a:latin typeface="Century Gothic" panose="020B0502020202020204" pitchFamily="34" charset="0"/>
            </a:endParaRPr>
          </a:p>
          <a:p>
            <a:endParaRPr lang="en-GB" sz="2800" dirty="0">
              <a:latin typeface="Century Gothic" panose="020B0502020202020204" pitchFamily="34" charset="0"/>
            </a:endParaRPr>
          </a:p>
          <a:p>
            <a:endParaRPr lang="en-GB" sz="2800" dirty="0">
              <a:latin typeface="Century Gothic" panose="020B0502020202020204" pitchFamily="34" charset="0"/>
            </a:endParaRPr>
          </a:p>
          <a:p>
            <a:r>
              <a:rPr lang="en-GB" sz="2400" dirty="0">
                <a:latin typeface="Century Gothic" panose="020B0502020202020204" pitchFamily="34" charset="0"/>
              </a:rPr>
              <a:t>Speed + accuracy = automaticity</a:t>
            </a:r>
          </a:p>
        </p:txBody>
      </p:sp>
      <p:sp>
        <p:nvSpPr>
          <p:cNvPr id="2" name="Rectangle 1">
            <a:extLst>
              <a:ext uri="{FF2B5EF4-FFF2-40B4-BE49-F238E27FC236}">
                <a16:creationId xmlns:a16="http://schemas.microsoft.com/office/drawing/2014/main" id="{A886CA20-6252-7B06-8E7D-4894BD60A724}"/>
              </a:ext>
            </a:extLst>
          </p:cNvPr>
          <p:cNvSpPr/>
          <p:nvPr/>
        </p:nvSpPr>
        <p:spPr>
          <a:xfrm>
            <a:off x="465244" y="3145819"/>
            <a:ext cx="3852427" cy="1990061"/>
          </a:xfrm>
          <a:prstGeom prst="rect">
            <a:avLst/>
          </a:prstGeom>
          <a:solidFill>
            <a:srgbClr val="EE4CF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 typeface="Arial" panose="020B0604020202020204" pitchFamily="34" charset="0"/>
              <a:buChar char="•"/>
            </a:pPr>
            <a:r>
              <a:rPr lang="en-GB" sz="2400" b="1" dirty="0">
                <a:solidFill>
                  <a:srgbClr val="002060"/>
                </a:solidFill>
                <a:latin typeface="Century Gothic" panose="020B0502020202020204" pitchFamily="34" charset="0"/>
              </a:rPr>
              <a:t>Special Friends?</a:t>
            </a:r>
          </a:p>
          <a:p>
            <a:pPr marL="342900" indent="-342900">
              <a:buFont typeface="Arial" panose="020B0604020202020204" pitchFamily="34" charset="0"/>
              <a:buChar char="•"/>
            </a:pPr>
            <a:r>
              <a:rPr lang="en-GB" sz="2400" b="1" dirty="0">
                <a:solidFill>
                  <a:srgbClr val="002060"/>
                </a:solidFill>
                <a:latin typeface="Century Gothic" panose="020B0502020202020204" pitchFamily="34" charset="0"/>
              </a:rPr>
              <a:t>Fred Talk </a:t>
            </a:r>
          </a:p>
          <a:p>
            <a:pPr marL="342900" indent="-342900">
              <a:buFont typeface="Arial" panose="020B0604020202020204" pitchFamily="34" charset="0"/>
              <a:buChar char="•"/>
            </a:pPr>
            <a:r>
              <a:rPr lang="en-GB" sz="2400" b="1" dirty="0">
                <a:solidFill>
                  <a:srgbClr val="002060"/>
                </a:solidFill>
                <a:latin typeface="Century Gothic" panose="020B0502020202020204" pitchFamily="34" charset="0"/>
              </a:rPr>
              <a:t>Read the word</a:t>
            </a:r>
          </a:p>
        </p:txBody>
      </p:sp>
      <p:sp>
        <p:nvSpPr>
          <p:cNvPr id="11" name="Rectangle 10">
            <a:extLst>
              <a:ext uri="{FF2B5EF4-FFF2-40B4-BE49-F238E27FC236}">
                <a16:creationId xmlns:a16="http://schemas.microsoft.com/office/drawing/2014/main" id="{716E5DBF-B5E6-895B-8BCB-066C6AF54470}"/>
              </a:ext>
            </a:extLst>
          </p:cNvPr>
          <p:cNvSpPr/>
          <p:nvPr/>
        </p:nvSpPr>
        <p:spPr bwMode="auto">
          <a:xfrm>
            <a:off x="4826331" y="3103192"/>
            <a:ext cx="3048001" cy="1444487"/>
          </a:xfrm>
          <a:prstGeom prst="rect">
            <a:avLst/>
          </a:prstGeom>
          <a:solidFill>
            <a:srgbClr val="92D0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GB" sz="2400" dirty="0">
                <a:latin typeface="Arial" panose="020B0604020202020204" pitchFamily="34" charset="0"/>
                <a:ea typeface="ＭＳ Ｐゴシック" panose="020B0600070205080204" pitchFamily="34" charset="-128"/>
              </a:rPr>
              <a:t> </a:t>
            </a:r>
          </a:p>
          <a:p>
            <a:pPr marL="0" marR="0" indent="0" algn="ctr" defTabSz="914400" rtl="0" eaLnBrk="0" fontAlgn="base" latinLnBrk="0" hangingPunct="0">
              <a:lnSpc>
                <a:spcPct val="100000"/>
              </a:lnSpc>
              <a:spcBef>
                <a:spcPct val="0"/>
              </a:spcBef>
              <a:spcAft>
                <a:spcPct val="0"/>
              </a:spcAft>
              <a:buClrTx/>
              <a:buSzTx/>
              <a:buFontTx/>
              <a:buNone/>
              <a:tabLst/>
            </a:pPr>
            <a:r>
              <a:rPr lang="en-GB" sz="4400" dirty="0">
                <a:ea typeface="ＭＳ Ｐゴシック" panose="020B0600070205080204" pitchFamily="34" charset="-128"/>
              </a:rPr>
              <a:t>m a t</a:t>
            </a:r>
          </a:p>
        </p:txBody>
      </p:sp>
      <p:sp>
        <p:nvSpPr>
          <p:cNvPr id="12" name="TextBox 11">
            <a:extLst>
              <a:ext uri="{FF2B5EF4-FFF2-40B4-BE49-F238E27FC236}">
                <a16:creationId xmlns:a16="http://schemas.microsoft.com/office/drawing/2014/main" id="{7079245E-6DE4-D461-7D6A-07CB5A3C0ABD}"/>
              </a:ext>
            </a:extLst>
          </p:cNvPr>
          <p:cNvSpPr txBox="1"/>
          <p:nvPr/>
        </p:nvSpPr>
        <p:spPr>
          <a:xfrm>
            <a:off x="5578876" y="3756128"/>
            <a:ext cx="2478156" cy="769441"/>
          </a:xfrm>
          <a:prstGeom prst="rect">
            <a:avLst/>
          </a:prstGeom>
          <a:noFill/>
        </p:spPr>
        <p:txBody>
          <a:bodyPr wrap="square" rtlCol="0">
            <a:spAutoFit/>
          </a:bodyPr>
          <a:lstStyle/>
          <a:p>
            <a:r>
              <a:rPr lang="en-GB" sz="4400" dirty="0"/>
              <a:t>.   .   .</a:t>
            </a:r>
          </a:p>
        </p:txBody>
      </p:sp>
      <p:sp>
        <p:nvSpPr>
          <p:cNvPr id="13" name="Rectangle 12">
            <a:extLst>
              <a:ext uri="{FF2B5EF4-FFF2-40B4-BE49-F238E27FC236}">
                <a16:creationId xmlns:a16="http://schemas.microsoft.com/office/drawing/2014/main" id="{B0E8190C-88E7-3919-91C0-02AFF63A4C6C}"/>
              </a:ext>
            </a:extLst>
          </p:cNvPr>
          <p:cNvSpPr/>
          <p:nvPr/>
        </p:nvSpPr>
        <p:spPr bwMode="auto">
          <a:xfrm>
            <a:off x="5630755" y="4709532"/>
            <a:ext cx="3048001" cy="1444487"/>
          </a:xfrm>
          <a:prstGeom prst="rect">
            <a:avLst/>
          </a:prstGeom>
          <a:solidFill>
            <a:srgbClr val="92D0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GB" sz="2400" dirty="0">
                <a:latin typeface="Arial" panose="020B0604020202020204" pitchFamily="34" charset="0"/>
                <a:ea typeface="ＭＳ Ｐゴシック" panose="020B0600070205080204" pitchFamily="34" charset="-128"/>
              </a:rPr>
              <a:t> </a:t>
            </a:r>
          </a:p>
          <a:p>
            <a:pPr marL="0" marR="0" indent="0" algn="ctr" defTabSz="914400" rtl="0" eaLnBrk="0" fontAlgn="base" latinLnBrk="0" hangingPunct="0">
              <a:lnSpc>
                <a:spcPct val="100000"/>
              </a:lnSpc>
              <a:spcBef>
                <a:spcPct val="0"/>
              </a:spcBef>
              <a:spcAft>
                <a:spcPct val="0"/>
              </a:spcAft>
              <a:buClrTx/>
              <a:buSzTx/>
              <a:buFontTx/>
              <a:buNone/>
              <a:tabLst/>
            </a:pPr>
            <a:r>
              <a:rPr lang="en-GB" sz="4400" dirty="0">
                <a:ea typeface="ＭＳ Ｐゴシック" panose="020B0600070205080204" pitchFamily="34" charset="-128"/>
              </a:rPr>
              <a:t>sh i p</a:t>
            </a:r>
          </a:p>
        </p:txBody>
      </p:sp>
      <p:sp>
        <p:nvSpPr>
          <p:cNvPr id="14" name="TextBox 13">
            <a:extLst>
              <a:ext uri="{FF2B5EF4-FFF2-40B4-BE49-F238E27FC236}">
                <a16:creationId xmlns:a16="http://schemas.microsoft.com/office/drawing/2014/main" id="{94F0580F-DCFB-B4C3-26D1-A614FBE1257A}"/>
              </a:ext>
            </a:extLst>
          </p:cNvPr>
          <p:cNvSpPr txBox="1"/>
          <p:nvPr/>
        </p:nvSpPr>
        <p:spPr>
          <a:xfrm>
            <a:off x="6579490" y="5388199"/>
            <a:ext cx="2478156" cy="769441"/>
          </a:xfrm>
          <a:prstGeom prst="rect">
            <a:avLst/>
          </a:prstGeom>
          <a:noFill/>
        </p:spPr>
        <p:txBody>
          <a:bodyPr wrap="square" rtlCol="0">
            <a:spAutoFit/>
          </a:bodyPr>
          <a:lstStyle/>
          <a:p>
            <a:r>
              <a:rPr lang="en-GB" sz="4400" dirty="0"/>
              <a:t>   .  .</a:t>
            </a:r>
          </a:p>
        </p:txBody>
      </p:sp>
      <p:sp>
        <p:nvSpPr>
          <p:cNvPr id="15" name="TextBox 14">
            <a:extLst>
              <a:ext uri="{FF2B5EF4-FFF2-40B4-BE49-F238E27FC236}">
                <a16:creationId xmlns:a16="http://schemas.microsoft.com/office/drawing/2014/main" id="{99DD05E4-BC5E-500D-9BD0-009589EC96C3}"/>
              </a:ext>
            </a:extLst>
          </p:cNvPr>
          <p:cNvSpPr txBox="1"/>
          <p:nvPr/>
        </p:nvSpPr>
        <p:spPr>
          <a:xfrm>
            <a:off x="6466783" y="5272443"/>
            <a:ext cx="2478156" cy="769441"/>
          </a:xfrm>
          <a:prstGeom prst="rect">
            <a:avLst/>
          </a:prstGeom>
          <a:noFill/>
        </p:spPr>
        <p:txBody>
          <a:bodyPr wrap="square" rtlCol="0">
            <a:spAutoFit/>
          </a:bodyPr>
          <a:lstStyle/>
          <a:p>
            <a:r>
              <a:rPr lang="en-GB" sz="4400" dirty="0"/>
              <a:t>_</a:t>
            </a:r>
          </a:p>
        </p:txBody>
      </p:sp>
    </p:spTree>
    <p:extLst>
      <p:ext uri="{BB962C8B-B14F-4D97-AF65-F5344CB8AC3E}">
        <p14:creationId xmlns:p14="http://schemas.microsoft.com/office/powerpoint/2010/main" val="35583013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7A5EBAB-6060-2049-B09B-DB82210ED385}"/>
              </a:ext>
            </a:extLst>
          </p:cNvPr>
          <p:cNvSpPr>
            <a:spLocks noGrp="1"/>
          </p:cNvSpPr>
          <p:nvPr>
            <p:ph type="title"/>
          </p:nvPr>
        </p:nvSpPr>
        <p:spPr>
          <a:xfrm>
            <a:off x="685800" y="-508102"/>
            <a:ext cx="7772400" cy="1295400"/>
          </a:xfrm>
        </p:spPr>
        <p:txBody>
          <a:bodyPr/>
          <a:lstStyle/>
          <a:p>
            <a:r>
              <a:rPr lang="en-GB" sz="3600" dirty="0">
                <a:latin typeface="Century Gothic" panose="020B0502020202020204" pitchFamily="34" charset="0"/>
              </a:rPr>
              <a:t>Independent Blending</a:t>
            </a:r>
            <a:endParaRPr lang="en-GB" sz="3600" dirty="0"/>
          </a:p>
        </p:txBody>
      </p:sp>
      <p:sp>
        <p:nvSpPr>
          <p:cNvPr id="6" name="TextBox 5">
            <a:extLst>
              <a:ext uri="{FF2B5EF4-FFF2-40B4-BE49-F238E27FC236}">
                <a16:creationId xmlns:a16="http://schemas.microsoft.com/office/drawing/2014/main" id="{C833ECAC-64E1-7C54-7AE6-F0C07F71A077}"/>
              </a:ext>
            </a:extLst>
          </p:cNvPr>
          <p:cNvSpPr txBox="1"/>
          <p:nvPr/>
        </p:nvSpPr>
        <p:spPr>
          <a:xfrm>
            <a:off x="189624" y="1131811"/>
            <a:ext cx="8718698" cy="4832092"/>
          </a:xfrm>
          <a:prstGeom prst="rect">
            <a:avLst/>
          </a:prstGeom>
          <a:noFill/>
        </p:spPr>
        <p:txBody>
          <a:bodyPr wrap="square">
            <a:spAutoFit/>
          </a:bodyPr>
          <a:lstStyle/>
          <a:p>
            <a:pPr algn="ctr"/>
            <a:r>
              <a:rPr lang="en-GB" sz="2800" dirty="0">
                <a:latin typeface="Century Gothic" panose="020B0502020202020204" pitchFamily="34" charset="0"/>
              </a:rPr>
              <a:t>Once pupils have learned to read the words with support the aim is for them to blend sounds on their own: </a:t>
            </a:r>
          </a:p>
          <a:p>
            <a:endParaRPr lang="en-GB" sz="2800" dirty="0">
              <a:latin typeface="Century Gothic" panose="020B0502020202020204" pitchFamily="34" charset="0"/>
            </a:endParaRPr>
          </a:p>
          <a:p>
            <a:endParaRPr lang="en-GB" sz="2800" dirty="0">
              <a:latin typeface="Century Gothic" panose="020B0502020202020204" pitchFamily="34" charset="0"/>
            </a:endParaRPr>
          </a:p>
          <a:p>
            <a:endParaRPr lang="en-GB" sz="2800" dirty="0">
              <a:latin typeface="Century Gothic" panose="020B0502020202020204" pitchFamily="34" charset="0"/>
            </a:endParaRPr>
          </a:p>
          <a:p>
            <a:endParaRPr lang="en-GB" sz="2800" dirty="0">
              <a:latin typeface="Century Gothic" panose="020B0502020202020204" pitchFamily="34" charset="0"/>
            </a:endParaRPr>
          </a:p>
          <a:p>
            <a:endParaRPr lang="en-GB" sz="2800" dirty="0">
              <a:latin typeface="Century Gothic" panose="020B0502020202020204" pitchFamily="34" charset="0"/>
            </a:endParaRPr>
          </a:p>
          <a:p>
            <a:endParaRPr lang="en-GB" sz="2800" dirty="0">
              <a:latin typeface="Century Gothic" panose="020B0502020202020204" pitchFamily="34" charset="0"/>
            </a:endParaRPr>
          </a:p>
          <a:p>
            <a:endParaRPr lang="en-GB" sz="2800" dirty="0">
              <a:latin typeface="Century Gothic" panose="020B0502020202020204" pitchFamily="34" charset="0"/>
            </a:endParaRPr>
          </a:p>
          <a:p>
            <a:pPr algn="ctr"/>
            <a:r>
              <a:rPr lang="en-GB" sz="2800" dirty="0">
                <a:latin typeface="Century Gothic" panose="020B0502020202020204" pitchFamily="34" charset="0"/>
              </a:rPr>
              <a:t>Speed + accuracy = automaticity</a:t>
            </a:r>
          </a:p>
        </p:txBody>
      </p:sp>
      <p:sp>
        <p:nvSpPr>
          <p:cNvPr id="2" name="Rectangle 1">
            <a:extLst>
              <a:ext uri="{FF2B5EF4-FFF2-40B4-BE49-F238E27FC236}">
                <a16:creationId xmlns:a16="http://schemas.microsoft.com/office/drawing/2014/main" id="{A886CA20-6252-7B06-8E7D-4894BD60A724}"/>
              </a:ext>
            </a:extLst>
          </p:cNvPr>
          <p:cNvSpPr/>
          <p:nvPr/>
        </p:nvSpPr>
        <p:spPr>
          <a:xfrm>
            <a:off x="99415" y="2872118"/>
            <a:ext cx="2483885" cy="1497661"/>
          </a:xfrm>
          <a:prstGeom prst="rect">
            <a:avLst/>
          </a:prstGeom>
          <a:solidFill>
            <a:srgbClr val="EE4CF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 typeface="Arial" panose="020B0604020202020204" pitchFamily="34" charset="0"/>
              <a:buChar char="•"/>
            </a:pPr>
            <a:r>
              <a:rPr lang="en-GB" b="1" dirty="0">
                <a:solidFill>
                  <a:srgbClr val="002060"/>
                </a:solidFill>
                <a:latin typeface="Century Gothic" panose="020B0502020202020204" pitchFamily="34" charset="0"/>
              </a:rPr>
              <a:t>Special Friends?</a:t>
            </a:r>
          </a:p>
          <a:p>
            <a:pPr marL="342900" indent="-342900">
              <a:buFont typeface="Arial" panose="020B0604020202020204" pitchFamily="34" charset="0"/>
              <a:buChar char="•"/>
            </a:pPr>
            <a:r>
              <a:rPr lang="en-GB" b="1" dirty="0">
                <a:solidFill>
                  <a:srgbClr val="002060"/>
                </a:solidFill>
                <a:latin typeface="Century Gothic" panose="020B0502020202020204" pitchFamily="34" charset="0"/>
              </a:rPr>
              <a:t>Fred Talk </a:t>
            </a:r>
          </a:p>
          <a:p>
            <a:pPr marL="342900" indent="-342900">
              <a:buFont typeface="Arial" panose="020B0604020202020204" pitchFamily="34" charset="0"/>
              <a:buChar char="•"/>
            </a:pPr>
            <a:r>
              <a:rPr lang="en-GB" b="1" dirty="0">
                <a:solidFill>
                  <a:srgbClr val="002060"/>
                </a:solidFill>
                <a:latin typeface="Century Gothic" panose="020B0502020202020204" pitchFamily="34" charset="0"/>
              </a:rPr>
              <a:t>Read the word</a:t>
            </a:r>
          </a:p>
        </p:txBody>
      </p:sp>
      <p:sp>
        <p:nvSpPr>
          <p:cNvPr id="9" name="Rectangle 8">
            <a:extLst>
              <a:ext uri="{FF2B5EF4-FFF2-40B4-BE49-F238E27FC236}">
                <a16:creationId xmlns:a16="http://schemas.microsoft.com/office/drawing/2014/main" id="{466B7890-6116-057A-3180-5E9BA5AEA905}"/>
              </a:ext>
            </a:extLst>
          </p:cNvPr>
          <p:cNvSpPr/>
          <p:nvPr/>
        </p:nvSpPr>
        <p:spPr>
          <a:xfrm>
            <a:off x="3359139" y="2862115"/>
            <a:ext cx="2483886" cy="1497662"/>
          </a:xfrm>
          <a:prstGeom prst="rect">
            <a:avLst/>
          </a:prstGeom>
          <a:solidFill>
            <a:srgbClr val="CC99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 typeface="Arial" panose="020B0604020202020204" pitchFamily="34" charset="0"/>
              <a:buChar char="•"/>
            </a:pPr>
            <a:r>
              <a:rPr lang="en-GB" b="1" dirty="0">
                <a:solidFill>
                  <a:srgbClr val="002060"/>
                </a:solidFill>
                <a:latin typeface="Century Gothic" panose="020B0502020202020204" pitchFamily="34" charset="0"/>
              </a:rPr>
              <a:t>Special Friends?</a:t>
            </a:r>
          </a:p>
          <a:p>
            <a:pPr marL="342900" indent="-342900">
              <a:buFont typeface="Arial" panose="020B0604020202020204" pitchFamily="34" charset="0"/>
              <a:buChar char="•"/>
            </a:pPr>
            <a:r>
              <a:rPr lang="en-GB" b="1" dirty="0">
                <a:solidFill>
                  <a:srgbClr val="002060"/>
                </a:solidFill>
                <a:latin typeface="Century Gothic" panose="020B0502020202020204" pitchFamily="34" charset="0"/>
              </a:rPr>
              <a:t>Fred in your head</a:t>
            </a:r>
          </a:p>
          <a:p>
            <a:pPr marL="342900" indent="-342900">
              <a:buFont typeface="Arial" panose="020B0604020202020204" pitchFamily="34" charset="0"/>
              <a:buChar char="•"/>
            </a:pPr>
            <a:r>
              <a:rPr lang="en-GB" b="1" dirty="0">
                <a:solidFill>
                  <a:srgbClr val="002060"/>
                </a:solidFill>
                <a:latin typeface="Century Gothic" panose="020B0502020202020204" pitchFamily="34" charset="0"/>
              </a:rPr>
              <a:t>Read the word</a:t>
            </a:r>
          </a:p>
        </p:txBody>
      </p:sp>
      <p:sp>
        <p:nvSpPr>
          <p:cNvPr id="10" name="Arrow: Right 9">
            <a:extLst>
              <a:ext uri="{FF2B5EF4-FFF2-40B4-BE49-F238E27FC236}">
                <a16:creationId xmlns:a16="http://schemas.microsoft.com/office/drawing/2014/main" id="{CB510DF6-9B05-7A60-4AF5-9497D758927B}"/>
              </a:ext>
            </a:extLst>
          </p:cNvPr>
          <p:cNvSpPr/>
          <p:nvPr/>
        </p:nvSpPr>
        <p:spPr bwMode="auto">
          <a:xfrm>
            <a:off x="2673508" y="3389450"/>
            <a:ext cx="595423" cy="316815"/>
          </a:xfrm>
          <a:prstGeom prst="rightArrow">
            <a:avLst/>
          </a:prstGeom>
          <a:solidFill>
            <a:srgbClr val="EE4CF2"/>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dirty="0">
              <a:ln>
                <a:noFill/>
              </a:ln>
              <a:solidFill>
                <a:schemeClr val="tx1"/>
              </a:solidFill>
              <a:effectLst/>
              <a:latin typeface="Arial" panose="020B0604020202020204" pitchFamily="34" charset="0"/>
              <a:ea typeface="ＭＳ Ｐゴシック" panose="020B0600070205080204" pitchFamily="34" charset="-128"/>
            </a:endParaRPr>
          </a:p>
        </p:txBody>
      </p:sp>
      <p:sp>
        <p:nvSpPr>
          <p:cNvPr id="11" name="Rectangle 10">
            <a:extLst>
              <a:ext uri="{FF2B5EF4-FFF2-40B4-BE49-F238E27FC236}">
                <a16:creationId xmlns:a16="http://schemas.microsoft.com/office/drawing/2014/main" id="{F22F3664-4B39-8AA6-A5A2-EC491CEC8B42}"/>
              </a:ext>
            </a:extLst>
          </p:cNvPr>
          <p:cNvSpPr/>
          <p:nvPr/>
        </p:nvSpPr>
        <p:spPr>
          <a:xfrm>
            <a:off x="6560702" y="2862115"/>
            <a:ext cx="2504811" cy="1507664"/>
          </a:xfrm>
          <a:prstGeom prst="rect">
            <a:avLst/>
          </a:prstGeom>
          <a:solidFill>
            <a:srgbClr val="FFCC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b="1" dirty="0">
              <a:solidFill>
                <a:srgbClr val="002060"/>
              </a:solidFill>
              <a:latin typeface="Century Gothic" panose="020B0502020202020204" pitchFamily="34" charset="0"/>
            </a:endParaRPr>
          </a:p>
          <a:p>
            <a:endParaRPr lang="en-GB" b="1" dirty="0">
              <a:solidFill>
                <a:srgbClr val="002060"/>
              </a:solidFill>
              <a:latin typeface="Century Gothic" panose="020B0502020202020204" pitchFamily="34" charset="0"/>
            </a:endParaRPr>
          </a:p>
          <a:p>
            <a:pPr algn="ctr"/>
            <a:r>
              <a:rPr lang="en-GB" b="1" dirty="0">
                <a:solidFill>
                  <a:srgbClr val="002060"/>
                </a:solidFill>
                <a:latin typeface="Century Gothic" panose="020B0502020202020204" pitchFamily="34" charset="0"/>
              </a:rPr>
              <a:t>Read the word</a:t>
            </a:r>
          </a:p>
          <a:p>
            <a:endParaRPr lang="en-GB" b="1" dirty="0">
              <a:solidFill>
                <a:srgbClr val="002060"/>
              </a:solidFill>
              <a:latin typeface="Century Gothic" panose="020B0502020202020204" pitchFamily="34" charset="0"/>
            </a:endParaRPr>
          </a:p>
          <a:p>
            <a:endParaRPr lang="en-GB" b="1" dirty="0">
              <a:solidFill>
                <a:srgbClr val="002060"/>
              </a:solidFill>
              <a:latin typeface="Century Gothic" panose="020B0502020202020204" pitchFamily="34" charset="0"/>
            </a:endParaRPr>
          </a:p>
        </p:txBody>
      </p:sp>
      <p:sp>
        <p:nvSpPr>
          <p:cNvPr id="12" name="Arrow: Right 11">
            <a:extLst>
              <a:ext uri="{FF2B5EF4-FFF2-40B4-BE49-F238E27FC236}">
                <a16:creationId xmlns:a16="http://schemas.microsoft.com/office/drawing/2014/main" id="{C5F4064D-8A42-D9EC-4E73-9FC075F46291}"/>
              </a:ext>
            </a:extLst>
          </p:cNvPr>
          <p:cNvSpPr/>
          <p:nvPr/>
        </p:nvSpPr>
        <p:spPr bwMode="auto">
          <a:xfrm>
            <a:off x="5904152" y="3389450"/>
            <a:ext cx="595423" cy="316815"/>
          </a:xfrm>
          <a:prstGeom prst="rightArrow">
            <a:avLst/>
          </a:prstGeom>
          <a:solidFill>
            <a:srgbClr val="CC99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dirty="0">
              <a:ln>
                <a:noFill/>
              </a:ln>
              <a:solidFill>
                <a:schemeClr val="tx1"/>
              </a:solidFill>
              <a:effectLst/>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6873267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5656BA9-CC7B-133F-EA33-243652B849C7}"/>
              </a:ext>
            </a:extLst>
          </p:cNvPr>
          <p:cNvSpPr/>
          <p:nvPr/>
        </p:nvSpPr>
        <p:spPr bwMode="auto">
          <a:xfrm>
            <a:off x="1469231" y="889101"/>
            <a:ext cx="6205537" cy="1219200"/>
          </a:xfrm>
          <a:prstGeom prst="rect">
            <a:avLst/>
          </a:prstGeom>
          <a:solidFill>
            <a:srgbClr val="CC99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257175" marR="0" lvl="0" indent="-257175" algn="l" defTabSz="914400" rtl="0" eaLnBrk="1" fontAlgn="base" latinLnBrk="0" hangingPunct="1">
              <a:lnSpc>
                <a:spcPct val="100000"/>
              </a:lnSpc>
              <a:spcBef>
                <a:spcPct val="20000"/>
              </a:spcBef>
              <a:spcAft>
                <a:spcPct val="0"/>
              </a:spcAft>
              <a:buClrTx/>
              <a:buSzTx/>
              <a:buFontTx/>
              <a:buChar char="•"/>
              <a:tabLst/>
              <a:defRPr/>
            </a:pPr>
            <a:r>
              <a:rPr kumimoji="1" lang="en-GB" sz="2400" b="1" i="0" u="sng" strike="noStrike" kern="1200" cap="none" spc="0" normalizeH="0" baseline="0" noProof="0" dirty="0">
                <a:ln>
                  <a:noFill/>
                </a:ln>
                <a:solidFill>
                  <a:srgbClr val="272776"/>
                </a:solidFill>
                <a:effectLst/>
                <a:uLnTx/>
                <a:uFillTx/>
                <a:latin typeface="Helvetica"/>
                <a:ea typeface="ＭＳ Ｐゴシック"/>
                <a:cs typeface="+mn-cs"/>
              </a:rPr>
              <a:t>Set 2</a:t>
            </a:r>
            <a:endParaRPr kumimoji="1" lang="en-GB" sz="2400" b="0" i="0" u="sng" strike="noStrike" kern="1200" cap="none" spc="0" normalizeH="0" baseline="0" noProof="0" dirty="0">
              <a:ln>
                <a:noFill/>
              </a:ln>
              <a:solidFill>
                <a:srgbClr val="272776"/>
              </a:solidFill>
              <a:effectLst/>
              <a:uLnTx/>
              <a:uFillTx/>
              <a:latin typeface="Helvetica"/>
              <a:ea typeface="ＭＳ Ｐゴシック"/>
              <a:cs typeface="+mn-cs"/>
            </a:endParaRPr>
          </a:p>
          <a:p>
            <a:pPr marL="257175" marR="0" lvl="0" indent="-257175" algn="l" defTabSz="914400" rtl="0" eaLnBrk="1" fontAlgn="base" latinLnBrk="0" hangingPunct="1">
              <a:lnSpc>
                <a:spcPct val="100000"/>
              </a:lnSpc>
              <a:spcBef>
                <a:spcPct val="20000"/>
              </a:spcBef>
              <a:spcAft>
                <a:spcPct val="0"/>
              </a:spcAft>
              <a:buClrTx/>
              <a:buSzTx/>
              <a:buFontTx/>
              <a:buChar char="•"/>
              <a:tabLst/>
              <a:defRPr/>
            </a:pPr>
            <a:r>
              <a:rPr kumimoji="1" lang="en-GB" sz="2400" b="0" i="0" u="none" strike="noStrike" kern="1200" cap="none" spc="0" normalizeH="0" baseline="0" noProof="0" dirty="0">
                <a:ln>
                  <a:noFill/>
                </a:ln>
                <a:solidFill>
                  <a:srgbClr val="272776"/>
                </a:solidFill>
                <a:effectLst/>
                <a:uLnTx/>
                <a:uFillTx/>
                <a:latin typeface="Helvetica"/>
                <a:ea typeface="ＭＳ Ｐゴシック"/>
                <a:cs typeface="+mn-cs"/>
              </a:rPr>
              <a:t>ay ee igh ow oo oo ar or air ir ou oy </a:t>
            </a:r>
          </a:p>
          <a:p>
            <a:pPr marL="257175" marR="0" lvl="0" indent="-257175" algn="l" defTabSz="914400" rtl="0" eaLnBrk="1" fontAlgn="base" latinLnBrk="0" hangingPunct="1">
              <a:lnSpc>
                <a:spcPct val="100000"/>
              </a:lnSpc>
              <a:spcBef>
                <a:spcPct val="20000"/>
              </a:spcBef>
              <a:spcAft>
                <a:spcPct val="0"/>
              </a:spcAft>
              <a:buClrTx/>
              <a:buSzTx/>
              <a:buFontTx/>
              <a:buChar char="•"/>
              <a:tabLst/>
              <a:defRPr/>
            </a:pPr>
            <a:endParaRPr kumimoji="1" lang="en-GB" sz="2400" b="0" i="0" u="none" strike="noStrike" kern="1200" cap="none" spc="0" normalizeH="0" baseline="0" noProof="0" dirty="0">
              <a:ln>
                <a:noFill/>
              </a:ln>
              <a:solidFill>
                <a:srgbClr val="272776"/>
              </a:solidFill>
              <a:effectLst/>
              <a:uLnTx/>
              <a:uFillTx/>
              <a:latin typeface="Helvetica"/>
              <a:ea typeface="ＭＳ Ｐゴシック"/>
              <a:cs typeface="+mn-cs"/>
            </a:endParaRPr>
          </a:p>
        </p:txBody>
      </p:sp>
      <p:sp>
        <p:nvSpPr>
          <p:cNvPr id="7" name="Title 3">
            <a:extLst>
              <a:ext uri="{FF2B5EF4-FFF2-40B4-BE49-F238E27FC236}">
                <a16:creationId xmlns:a16="http://schemas.microsoft.com/office/drawing/2014/main" id="{EAFBC7A8-0775-96D2-E555-54D7420A5D6D}"/>
              </a:ext>
            </a:extLst>
          </p:cNvPr>
          <p:cNvSpPr txBox="1">
            <a:spLocks/>
          </p:cNvSpPr>
          <p:nvPr/>
        </p:nvSpPr>
        <p:spPr bwMode="auto">
          <a:xfrm>
            <a:off x="685800" y="-508102"/>
            <a:ext cx="7772400"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rtl="0" eaLnBrk="1" fontAlgn="base" hangingPunct="1">
              <a:spcBef>
                <a:spcPct val="0"/>
              </a:spcBef>
              <a:spcAft>
                <a:spcPct val="0"/>
              </a:spcAft>
              <a:defRPr kumimoji="1" sz="3300" b="1" kern="1200">
                <a:solidFill>
                  <a:schemeClr val="tx2"/>
                </a:solidFill>
                <a:latin typeface="+mj-lt"/>
                <a:ea typeface="+mj-ea"/>
                <a:cs typeface="+mj-cs"/>
              </a:defRPr>
            </a:lvl1pPr>
            <a:lvl2pPr algn="ctr" rtl="0" eaLnBrk="1" fontAlgn="base" hangingPunct="1">
              <a:spcBef>
                <a:spcPct val="0"/>
              </a:spcBef>
              <a:spcAft>
                <a:spcPct val="0"/>
              </a:spcAft>
              <a:defRPr kumimoji="1" sz="3300" b="1">
                <a:solidFill>
                  <a:schemeClr val="tx2"/>
                </a:solidFill>
                <a:latin typeface="Helvetica" panose="020B0604020202020204" pitchFamily="34" charset="0"/>
                <a:ea typeface="ＭＳ Ｐゴシック" panose="020B0600070205080204" pitchFamily="34" charset="-128"/>
              </a:defRPr>
            </a:lvl2pPr>
            <a:lvl3pPr algn="ctr" rtl="0" eaLnBrk="1" fontAlgn="base" hangingPunct="1">
              <a:spcBef>
                <a:spcPct val="0"/>
              </a:spcBef>
              <a:spcAft>
                <a:spcPct val="0"/>
              </a:spcAft>
              <a:defRPr kumimoji="1" sz="3300" b="1">
                <a:solidFill>
                  <a:schemeClr val="tx2"/>
                </a:solidFill>
                <a:latin typeface="Helvetica" panose="020B0604020202020204" pitchFamily="34" charset="0"/>
                <a:ea typeface="ＭＳ Ｐゴシック" panose="020B0600070205080204" pitchFamily="34" charset="-128"/>
              </a:defRPr>
            </a:lvl3pPr>
            <a:lvl4pPr algn="ctr" rtl="0" eaLnBrk="1" fontAlgn="base" hangingPunct="1">
              <a:spcBef>
                <a:spcPct val="0"/>
              </a:spcBef>
              <a:spcAft>
                <a:spcPct val="0"/>
              </a:spcAft>
              <a:defRPr kumimoji="1" sz="3300" b="1">
                <a:solidFill>
                  <a:schemeClr val="tx2"/>
                </a:solidFill>
                <a:latin typeface="Helvetica" panose="020B0604020202020204" pitchFamily="34" charset="0"/>
                <a:ea typeface="ＭＳ Ｐゴシック" panose="020B0600070205080204" pitchFamily="34" charset="-128"/>
              </a:defRPr>
            </a:lvl4pPr>
            <a:lvl5pPr algn="ctr" rtl="0" eaLnBrk="1" fontAlgn="base" hangingPunct="1">
              <a:spcBef>
                <a:spcPct val="0"/>
              </a:spcBef>
              <a:spcAft>
                <a:spcPct val="0"/>
              </a:spcAft>
              <a:defRPr kumimoji="1" sz="3300" b="1">
                <a:solidFill>
                  <a:schemeClr val="tx2"/>
                </a:solidFill>
                <a:latin typeface="Helvetica" panose="020B0604020202020204" pitchFamily="34" charset="0"/>
                <a:ea typeface="ＭＳ Ｐゴシック" panose="020B0600070205080204" pitchFamily="34" charset="-128"/>
              </a:defRPr>
            </a:lvl5pPr>
            <a:lvl6pPr marL="342900" algn="ctr" rtl="0" eaLnBrk="1" fontAlgn="base" hangingPunct="1">
              <a:spcBef>
                <a:spcPct val="0"/>
              </a:spcBef>
              <a:spcAft>
                <a:spcPct val="0"/>
              </a:spcAft>
              <a:defRPr kumimoji="1" sz="3300" b="1">
                <a:solidFill>
                  <a:schemeClr val="tx2"/>
                </a:solidFill>
                <a:latin typeface="Helvetica" panose="020B0604020202020204" pitchFamily="34" charset="0"/>
                <a:ea typeface="ＭＳ Ｐゴシック" panose="020B0600070205080204" pitchFamily="34" charset="-128"/>
              </a:defRPr>
            </a:lvl6pPr>
            <a:lvl7pPr marL="685800" algn="ctr" rtl="0" eaLnBrk="1" fontAlgn="base" hangingPunct="1">
              <a:spcBef>
                <a:spcPct val="0"/>
              </a:spcBef>
              <a:spcAft>
                <a:spcPct val="0"/>
              </a:spcAft>
              <a:defRPr kumimoji="1" sz="3300" b="1">
                <a:solidFill>
                  <a:schemeClr val="tx2"/>
                </a:solidFill>
                <a:latin typeface="Helvetica" panose="020B0604020202020204" pitchFamily="34" charset="0"/>
                <a:ea typeface="ＭＳ Ｐゴシック" panose="020B0600070205080204" pitchFamily="34" charset="-128"/>
              </a:defRPr>
            </a:lvl7pPr>
            <a:lvl8pPr marL="1028700" algn="ctr" rtl="0" eaLnBrk="1" fontAlgn="base" hangingPunct="1">
              <a:spcBef>
                <a:spcPct val="0"/>
              </a:spcBef>
              <a:spcAft>
                <a:spcPct val="0"/>
              </a:spcAft>
              <a:defRPr kumimoji="1" sz="3300" b="1">
                <a:solidFill>
                  <a:schemeClr val="tx2"/>
                </a:solidFill>
                <a:latin typeface="Helvetica" panose="020B0604020202020204" pitchFamily="34" charset="0"/>
                <a:ea typeface="ＭＳ Ｐゴシック" panose="020B0600070205080204" pitchFamily="34" charset="-128"/>
              </a:defRPr>
            </a:lvl8pPr>
            <a:lvl9pPr marL="1371600" algn="ctr" rtl="0" eaLnBrk="1" fontAlgn="base" hangingPunct="1">
              <a:spcBef>
                <a:spcPct val="0"/>
              </a:spcBef>
              <a:spcAft>
                <a:spcPct val="0"/>
              </a:spcAft>
              <a:defRPr kumimoji="1" sz="3300" b="1">
                <a:solidFill>
                  <a:schemeClr val="tx2"/>
                </a:solidFill>
                <a:latin typeface="Helvetica" panose="020B0604020202020204" pitchFamily="34" charset="0"/>
                <a:ea typeface="ＭＳ Ｐゴシック" panose="020B0600070205080204" pitchFamily="34" charset="-128"/>
              </a:defRPr>
            </a:lvl9pPr>
          </a:lstStyle>
          <a:p>
            <a:r>
              <a:rPr lang="en-GB" sz="3600" dirty="0">
                <a:latin typeface="Century Gothic" panose="020B0502020202020204" pitchFamily="34" charset="0"/>
              </a:rPr>
              <a:t>Set 2 Sounds</a:t>
            </a:r>
            <a:endParaRPr lang="en-GB" sz="3600" dirty="0"/>
          </a:p>
        </p:txBody>
      </p:sp>
      <p:pic>
        <p:nvPicPr>
          <p:cNvPr id="2" name="Picture 1">
            <a:extLst>
              <a:ext uri="{FF2B5EF4-FFF2-40B4-BE49-F238E27FC236}">
                <a16:creationId xmlns:a16="http://schemas.microsoft.com/office/drawing/2014/main" id="{D6AC55D6-F567-D6B5-CF27-DC1B982A36AC}"/>
              </a:ext>
            </a:extLst>
          </p:cNvPr>
          <p:cNvPicPr>
            <a:picLocks noChangeAspect="1"/>
          </p:cNvPicPr>
          <p:nvPr/>
        </p:nvPicPr>
        <p:blipFill>
          <a:blip r:embed="rId3"/>
          <a:stretch>
            <a:fillRect/>
          </a:stretch>
        </p:blipFill>
        <p:spPr>
          <a:xfrm>
            <a:off x="2093844" y="2413101"/>
            <a:ext cx="2048083" cy="2821507"/>
          </a:xfrm>
          <a:prstGeom prst="rect">
            <a:avLst/>
          </a:prstGeom>
        </p:spPr>
      </p:pic>
      <p:pic>
        <p:nvPicPr>
          <p:cNvPr id="3" name="Picture 2">
            <a:extLst>
              <a:ext uri="{FF2B5EF4-FFF2-40B4-BE49-F238E27FC236}">
                <a16:creationId xmlns:a16="http://schemas.microsoft.com/office/drawing/2014/main" id="{DB485582-360E-8189-D09F-6F35FE77E800}"/>
              </a:ext>
            </a:extLst>
          </p:cNvPr>
          <p:cNvPicPr>
            <a:picLocks noChangeAspect="1"/>
          </p:cNvPicPr>
          <p:nvPr/>
        </p:nvPicPr>
        <p:blipFill>
          <a:blip r:embed="rId4"/>
          <a:stretch>
            <a:fillRect/>
          </a:stretch>
        </p:blipFill>
        <p:spPr>
          <a:xfrm>
            <a:off x="5002073" y="2413100"/>
            <a:ext cx="2048083" cy="2821507"/>
          </a:xfrm>
          <a:prstGeom prst="rect">
            <a:avLst/>
          </a:prstGeom>
        </p:spPr>
      </p:pic>
      <p:sp>
        <p:nvSpPr>
          <p:cNvPr id="9" name="Rectangle 8">
            <a:extLst>
              <a:ext uri="{FF2B5EF4-FFF2-40B4-BE49-F238E27FC236}">
                <a16:creationId xmlns:a16="http://schemas.microsoft.com/office/drawing/2014/main" id="{9117FFCA-4EA7-1AC9-C349-FCAD4B2BA1B8}"/>
              </a:ext>
            </a:extLst>
          </p:cNvPr>
          <p:cNvSpPr/>
          <p:nvPr/>
        </p:nvSpPr>
        <p:spPr bwMode="auto">
          <a:xfrm>
            <a:off x="1596238" y="5539408"/>
            <a:ext cx="6205537" cy="1219200"/>
          </a:xfrm>
          <a:prstGeom prst="rect">
            <a:avLst/>
          </a:prstGeom>
          <a:solidFill>
            <a:srgbClr val="CC99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R="0" lvl="0" algn="ctr" defTabSz="914400" rtl="0" eaLnBrk="1" fontAlgn="base" latinLnBrk="0" hangingPunct="1">
              <a:lnSpc>
                <a:spcPct val="100000"/>
              </a:lnSpc>
              <a:spcBef>
                <a:spcPct val="20000"/>
              </a:spcBef>
              <a:spcAft>
                <a:spcPct val="0"/>
              </a:spcAft>
              <a:buClrTx/>
              <a:buSzTx/>
              <a:tabLst/>
              <a:defRPr/>
            </a:pPr>
            <a:r>
              <a:rPr kumimoji="1" lang="en-GB" sz="2400" b="0" i="0" u="none" strike="noStrike" kern="1200" cap="none" spc="0" normalizeH="0" baseline="0" noProof="0" dirty="0">
                <a:ln>
                  <a:noFill/>
                </a:ln>
                <a:solidFill>
                  <a:srgbClr val="272776"/>
                </a:solidFill>
                <a:effectLst/>
                <a:uLnTx/>
                <a:uFillTx/>
                <a:latin typeface="Helvetica"/>
                <a:ea typeface="ＭＳ Ｐゴシック"/>
                <a:cs typeface="+mn-cs"/>
              </a:rPr>
              <a:t> </a:t>
            </a:r>
            <a:r>
              <a:rPr kumimoji="1" lang="en-GB" sz="2400" b="1" i="0" u="none" strike="noStrike" kern="1200" cap="none" spc="0" normalizeH="0" baseline="0" noProof="0" dirty="0">
                <a:ln>
                  <a:noFill/>
                </a:ln>
                <a:solidFill>
                  <a:srgbClr val="272776"/>
                </a:solidFill>
                <a:effectLst/>
                <a:uLnTx/>
                <a:uFillTx/>
                <a:latin typeface="Helvetica"/>
                <a:ea typeface="ＭＳ Ｐゴシック"/>
                <a:cs typeface="+mn-cs"/>
              </a:rPr>
              <a:t>ow - blow the snow </a:t>
            </a:r>
          </a:p>
          <a:p>
            <a:pPr algn="ctr" fontAlgn="base">
              <a:spcBef>
                <a:spcPct val="20000"/>
              </a:spcBef>
              <a:spcAft>
                <a:spcPct val="0"/>
              </a:spcAft>
              <a:defRPr/>
            </a:pPr>
            <a:r>
              <a:rPr lang="en-GB" sz="2000" dirty="0">
                <a:latin typeface="Century Gothic" panose="020B0502020202020204" pitchFamily="34" charset="0"/>
              </a:rPr>
              <a:t>Li</a:t>
            </a:r>
            <a:r>
              <a:rPr lang="en-GB" sz="2000" baseline="0" dirty="0">
                <a:latin typeface="Century Gothic" panose="020B0502020202020204" pitchFamily="34" charset="0"/>
              </a:rPr>
              <a:t>ke Set </a:t>
            </a:r>
            <a:r>
              <a:rPr lang="en-GB" sz="2000" dirty="0">
                <a:latin typeface="Century Gothic" panose="020B0502020202020204" pitchFamily="34" charset="0"/>
              </a:rPr>
              <a:t>1, </a:t>
            </a:r>
            <a:r>
              <a:rPr lang="en-GB" sz="2000" baseline="0" dirty="0">
                <a:latin typeface="Century Gothic" panose="020B0502020202020204" pitchFamily="34" charset="0"/>
              </a:rPr>
              <a:t>but there is </a:t>
            </a:r>
            <a:r>
              <a:rPr lang="en-GB" sz="2000" dirty="0">
                <a:latin typeface="Century Gothic" panose="020B0502020202020204" pitchFamily="34" charset="0"/>
              </a:rPr>
              <a:t>a </a:t>
            </a:r>
            <a:r>
              <a:rPr lang="en-GB" sz="2000" baseline="0" dirty="0">
                <a:latin typeface="Century Gothic" panose="020B0502020202020204" pitchFamily="34" charset="0"/>
              </a:rPr>
              <a:t>phrase and accompanying picture – 2 letters 1 sound.</a:t>
            </a:r>
            <a:endParaRPr lang="en-GB" sz="2000" dirty="0"/>
          </a:p>
          <a:p>
            <a:pPr marR="0" lvl="0" algn="ctr" defTabSz="914400" rtl="0" eaLnBrk="1" fontAlgn="base" latinLnBrk="0" hangingPunct="1">
              <a:lnSpc>
                <a:spcPct val="100000"/>
              </a:lnSpc>
              <a:spcBef>
                <a:spcPct val="20000"/>
              </a:spcBef>
              <a:spcAft>
                <a:spcPct val="0"/>
              </a:spcAft>
              <a:buClrTx/>
              <a:buSzTx/>
              <a:tabLst/>
              <a:defRPr/>
            </a:pPr>
            <a:endParaRPr kumimoji="1" lang="en-GB" sz="2400" b="1" i="0" u="none" strike="noStrike" kern="1200" cap="none" spc="0" normalizeH="0" baseline="0" noProof="0" dirty="0">
              <a:ln>
                <a:noFill/>
              </a:ln>
              <a:solidFill>
                <a:srgbClr val="272776"/>
              </a:solidFill>
              <a:effectLst/>
              <a:uLnTx/>
              <a:uFillTx/>
              <a:latin typeface="Helvetica"/>
              <a:ea typeface="ＭＳ Ｐゴシック"/>
              <a:cs typeface="+mn-cs"/>
            </a:endParaRPr>
          </a:p>
          <a:p>
            <a:pPr marL="257175" marR="0" lvl="0" indent="-257175" algn="l" defTabSz="914400" rtl="0" eaLnBrk="1" fontAlgn="base" latinLnBrk="0" hangingPunct="1">
              <a:lnSpc>
                <a:spcPct val="100000"/>
              </a:lnSpc>
              <a:spcBef>
                <a:spcPct val="20000"/>
              </a:spcBef>
              <a:spcAft>
                <a:spcPct val="0"/>
              </a:spcAft>
              <a:buClrTx/>
              <a:buSzTx/>
              <a:buFontTx/>
              <a:buChar char="•"/>
              <a:tabLst/>
              <a:defRPr/>
            </a:pPr>
            <a:endParaRPr kumimoji="1" lang="en-GB" sz="2400" b="0" i="0" u="none" strike="noStrike" kern="1200" cap="none" spc="0" normalizeH="0" baseline="0" noProof="0" dirty="0">
              <a:ln>
                <a:noFill/>
              </a:ln>
              <a:solidFill>
                <a:srgbClr val="272776"/>
              </a:solidFill>
              <a:effectLst/>
              <a:uLnTx/>
              <a:uFillTx/>
              <a:latin typeface="Helvetica"/>
              <a:ea typeface="ＭＳ Ｐゴシック"/>
              <a:cs typeface="+mn-cs"/>
            </a:endParaRPr>
          </a:p>
        </p:txBody>
      </p:sp>
    </p:spTree>
    <p:extLst>
      <p:ext uri="{BB962C8B-B14F-4D97-AF65-F5344CB8AC3E}">
        <p14:creationId xmlns:p14="http://schemas.microsoft.com/office/powerpoint/2010/main" val="18335879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3">
            <a:extLst>
              <a:ext uri="{FF2B5EF4-FFF2-40B4-BE49-F238E27FC236}">
                <a16:creationId xmlns:a16="http://schemas.microsoft.com/office/drawing/2014/main" id="{EAFBC7A8-0775-96D2-E555-54D7420A5D6D}"/>
              </a:ext>
            </a:extLst>
          </p:cNvPr>
          <p:cNvSpPr txBox="1">
            <a:spLocks/>
          </p:cNvSpPr>
          <p:nvPr/>
        </p:nvSpPr>
        <p:spPr bwMode="auto">
          <a:xfrm>
            <a:off x="685800" y="-508102"/>
            <a:ext cx="7772400"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rtl="0" eaLnBrk="1" fontAlgn="base" hangingPunct="1">
              <a:spcBef>
                <a:spcPct val="0"/>
              </a:spcBef>
              <a:spcAft>
                <a:spcPct val="0"/>
              </a:spcAft>
              <a:defRPr kumimoji="1" sz="3300" b="1" kern="1200">
                <a:solidFill>
                  <a:schemeClr val="tx2"/>
                </a:solidFill>
                <a:latin typeface="+mj-lt"/>
                <a:ea typeface="+mj-ea"/>
                <a:cs typeface="+mj-cs"/>
              </a:defRPr>
            </a:lvl1pPr>
            <a:lvl2pPr algn="ctr" rtl="0" eaLnBrk="1" fontAlgn="base" hangingPunct="1">
              <a:spcBef>
                <a:spcPct val="0"/>
              </a:spcBef>
              <a:spcAft>
                <a:spcPct val="0"/>
              </a:spcAft>
              <a:defRPr kumimoji="1" sz="3300" b="1">
                <a:solidFill>
                  <a:schemeClr val="tx2"/>
                </a:solidFill>
                <a:latin typeface="Helvetica" panose="020B0604020202020204" pitchFamily="34" charset="0"/>
                <a:ea typeface="ＭＳ Ｐゴシック" panose="020B0600070205080204" pitchFamily="34" charset="-128"/>
              </a:defRPr>
            </a:lvl2pPr>
            <a:lvl3pPr algn="ctr" rtl="0" eaLnBrk="1" fontAlgn="base" hangingPunct="1">
              <a:spcBef>
                <a:spcPct val="0"/>
              </a:spcBef>
              <a:spcAft>
                <a:spcPct val="0"/>
              </a:spcAft>
              <a:defRPr kumimoji="1" sz="3300" b="1">
                <a:solidFill>
                  <a:schemeClr val="tx2"/>
                </a:solidFill>
                <a:latin typeface="Helvetica" panose="020B0604020202020204" pitchFamily="34" charset="0"/>
                <a:ea typeface="ＭＳ Ｐゴシック" panose="020B0600070205080204" pitchFamily="34" charset="-128"/>
              </a:defRPr>
            </a:lvl3pPr>
            <a:lvl4pPr algn="ctr" rtl="0" eaLnBrk="1" fontAlgn="base" hangingPunct="1">
              <a:spcBef>
                <a:spcPct val="0"/>
              </a:spcBef>
              <a:spcAft>
                <a:spcPct val="0"/>
              </a:spcAft>
              <a:defRPr kumimoji="1" sz="3300" b="1">
                <a:solidFill>
                  <a:schemeClr val="tx2"/>
                </a:solidFill>
                <a:latin typeface="Helvetica" panose="020B0604020202020204" pitchFamily="34" charset="0"/>
                <a:ea typeface="ＭＳ Ｐゴシック" panose="020B0600070205080204" pitchFamily="34" charset="-128"/>
              </a:defRPr>
            </a:lvl4pPr>
            <a:lvl5pPr algn="ctr" rtl="0" eaLnBrk="1" fontAlgn="base" hangingPunct="1">
              <a:spcBef>
                <a:spcPct val="0"/>
              </a:spcBef>
              <a:spcAft>
                <a:spcPct val="0"/>
              </a:spcAft>
              <a:defRPr kumimoji="1" sz="3300" b="1">
                <a:solidFill>
                  <a:schemeClr val="tx2"/>
                </a:solidFill>
                <a:latin typeface="Helvetica" panose="020B0604020202020204" pitchFamily="34" charset="0"/>
                <a:ea typeface="ＭＳ Ｐゴシック" panose="020B0600070205080204" pitchFamily="34" charset="-128"/>
              </a:defRPr>
            </a:lvl5pPr>
            <a:lvl6pPr marL="342900" algn="ctr" rtl="0" eaLnBrk="1" fontAlgn="base" hangingPunct="1">
              <a:spcBef>
                <a:spcPct val="0"/>
              </a:spcBef>
              <a:spcAft>
                <a:spcPct val="0"/>
              </a:spcAft>
              <a:defRPr kumimoji="1" sz="3300" b="1">
                <a:solidFill>
                  <a:schemeClr val="tx2"/>
                </a:solidFill>
                <a:latin typeface="Helvetica" panose="020B0604020202020204" pitchFamily="34" charset="0"/>
                <a:ea typeface="ＭＳ Ｐゴシック" panose="020B0600070205080204" pitchFamily="34" charset="-128"/>
              </a:defRPr>
            </a:lvl6pPr>
            <a:lvl7pPr marL="685800" algn="ctr" rtl="0" eaLnBrk="1" fontAlgn="base" hangingPunct="1">
              <a:spcBef>
                <a:spcPct val="0"/>
              </a:spcBef>
              <a:spcAft>
                <a:spcPct val="0"/>
              </a:spcAft>
              <a:defRPr kumimoji="1" sz="3300" b="1">
                <a:solidFill>
                  <a:schemeClr val="tx2"/>
                </a:solidFill>
                <a:latin typeface="Helvetica" panose="020B0604020202020204" pitchFamily="34" charset="0"/>
                <a:ea typeface="ＭＳ Ｐゴシック" panose="020B0600070205080204" pitchFamily="34" charset="-128"/>
              </a:defRPr>
            </a:lvl7pPr>
            <a:lvl8pPr marL="1028700" algn="ctr" rtl="0" eaLnBrk="1" fontAlgn="base" hangingPunct="1">
              <a:spcBef>
                <a:spcPct val="0"/>
              </a:spcBef>
              <a:spcAft>
                <a:spcPct val="0"/>
              </a:spcAft>
              <a:defRPr kumimoji="1" sz="3300" b="1">
                <a:solidFill>
                  <a:schemeClr val="tx2"/>
                </a:solidFill>
                <a:latin typeface="Helvetica" panose="020B0604020202020204" pitchFamily="34" charset="0"/>
                <a:ea typeface="ＭＳ Ｐゴシック" panose="020B0600070205080204" pitchFamily="34" charset="-128"/>
              </a:defRPr>
            </a:lvl8pPr>
            <a:lvl9pPr marL="1371600" algn="ctr" rtl="0" eaLnBrk="1" fontAlgn="base" hangingPunct="1">
              <a:spcBef>
                <a:spcPct val="0"/>
              </a:spcBef>
              <a:spcAft>
                <a:spcPct val="0"/>
              </a:spcAft>
              <a:defRPr kumimoji="1" sz="3300" b="1">
                <a:solidFill>
                  <a:schemeClr val="tx2"/>
                </a:solidFill>
                <a:latin typeface="Helvetica" panose="020B0604020202020204" pitchFamily="34" charset="0"/>
                <a:ea typeface="ＭＳ Ｐゴシック" panose="020B0600070205080204" pitchFamily="34" charset="-128"/>
              </a:defRPr>
            </a:lvl9pPr>
          </a:lstStyle>
          <a:p>
            <a:r>
              <a:rPr lang="en-GB" sz="3600" dirty="0">
                <a:latin typeface="Century Gothic" panose="020B0502020202020204" pitchFamily="34" charset="0"/>
              </a:rPr>
              <a:t>Set 3 Sounds</a:t>
            </a:r>
            <a:endParaRPr lang="en-GB" sz="3600" dirty="0"/>
          </a:p>
        </p:txBody>
      </p:sp>
      <p:sp>
        <p:nvSpPr>
          <p:cNvPr id="9" name="Rectangle 8">
            <a:extLst>
              <a:ext uri="{FF2B5EF4-FFF2-40B4-BE49-F238E27FC236}">
                <a16:creationId xmlns:a16="http://schemas.microsoft.com/office/drawing/2014/main" id="{9117FFCA-4EA7-1AC9-C349-FCAD4B2BA1B8}"/>
              </a:ext>
            </a:extLst>
          </p:cNvPr>
          <p:cNvSpPr/>
          <p:nvPr/>
        </p:nvSpPr>
        <p:spPr bwMode="auto">
          <a:xfrm>
            <a:off x="1596238" y="5539408"/>
            <a:ext cx="6205537" cy="1219200"/>
          </a:xfrm>
          <a:prstGeom prst="rect">
            <a:avLst/>
          </a:prstGeom>
          <a:solidFill>
            <a:srgbClr val="CC99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R="0" lvl="0" algn="ctr" defTabSz="914400" rtl="0" eaLnBrk="1" fontAlgn="base" latinLnBrk="0" hangingPunct="1">
              <a:lnSpc>
                <a:spcPct val="100000"/>
              </a:lnSpc>
              <a:spcBef>
                <a:spcPct val="20000"/>
              </a:spcBef>
              <a:spcAft>
                <a:spcPct val="0"/>
              </a:spcAft>
              <a:buClrTx/>
              <a:buSzTx/>
              <a:tabLst/>
              <a:defRPr/>
            </a:pPr>
            <a:r>
              <a:rPr kumimoji="1" lang="en-GB" sz="2400" b="0" i="0" u="none" strike="noStrike" kern="1200" cap="none" spc="0" normalizeH="0" baseline="0" noProof="0" dirty="0">
                <a:ln>
                  <a:noFill/>
                </a:ln>
                <a:solidFill>
                  <a:srgbClr val="272776"/>
                </a:solidFill>
                <a:effectLst/>
                <a:uLnTx/>
                <a:uFillTx/>
                <a:latin typeface="Helvetica"/>
                <a:ea typeface="ＭＳ Ｐゴシック"/>
                <a:cs typeface="+mn-cs"/>
              </a:rPr>
              <a:t> </a:t>
            </a:r>
            <a:r>
              <a:rPr kumimoji="1" lang="en-GB" sz="2400" b="1" dirty="0">
                <a:solidFill>
                  <a:srgbClr val="272776"/>
                </a:solidFill>
                <a:latin typeface="Helvetica"/>
                <a:ea typeface="ＭＳ Ｐゴシック"/>
              </a:rPr>
              <a:t>a-e  </a:t>
            </a:r>
            <a:r>
              <a:rPr kumimoji="1" lang="en-GB" sz="2400" b="1" i="0" u="none" strike="noStrike" kern="1200" cap="none" spc="0" normalizeH="0" baseline="0" noProof="0" dirty="0">
                <a:ln>
                  <a:noFill/>
                </a:ln>
                <a:solidFill>
                  <a:srgbClr val="272776"/>
                </a:solidFill>
                <a:effectLst/>
                <a:uLnTx/>
                <a:uFillTx/>
                <a:latin typeface="Helvetica"/>
                <a:ea typeface="ＭＳ Ｐゴシック"/>
                <a:cs typeface="+mn-cs"/>
              </a:rPr>
              <a:t>– make a cake </a:t>
            </a:r>
          </a:p>
          <a:p>
            <a:pPr algn="ctr" fontAlgn="base">
              <a:spcBef>
                <a:spcPct val="20000"/>
              </a:spcBef>
              <a:spcAft>
                <a:spcPct val="0"/>
              </a:spcAft>
              <a:defRPr/>
            </a:pPr>
            <a:r>
              <a:rPr lang="en-GB" sz="2000" dirty="0">
                <a:latin typeface="Century Gothic" panose="020B0502020202020204" pitchFamily="34" charset="0"/>
              </a:rPr>
              <a:t>Li</a:t>
            </a:r>
            <a:r>
              <a:rPr lang="en-GB" sz="2000" baseline="0" dirty="0">
                <a:latin typeface="Century Gothic" panose="020B0502020202020204" pitchFamily="34" charset="0"/>
              </a:rPr>
              <a:t>ke Set 2</a:t>
            </a:r>
            <a:r>
              <a:rPr lang="en-GB" sz="2000" dirty="0">
                <a:latin typeface="Century Gothic" panose="020B0502020202020204" pitchFamily="34" charset="0"/>
              </a:rPr>
              <a:t>, </a:t>
            </a:r>
            <a:r>
              <a:rPr lang="en-GB" sz="2000" baseline="0" dirty="0">
                <a:latin typeface="Century Gothic" panose="020B0502020202020204" pitchFamily="34" charset="0"/>
              </a:rPr>
              <a:t>same sound, looks different!  ay/ai Same sound. Different spelling! </a:t>
            </a:r>
          </a:p>
          <a:p>
            <a:pPr marR="0" lvl="0" algn="ctr" defTabSz="914400" rtl="0" eaLnBrk="1" fontAlgn="base" latinLnBrk="0" hangingPunct="1">
              <a:lnSpc>
                <a:spcPct val="100000"/>
              </a:lnSpc>
              <a:spcBef>
                <a:spcPct val="20000"/>
              </a:spcBef>
              <a:spcAft>
                <a:spcPct val="0"/>
              </a:spcAft>
              <a:buClrTx/>
              <a:buSzTx/>
              <a:tabLst/>
              <a:defRPr/>
            </a:pPr>
            <a:endParaRPr kumimoji="1" lang="en-GB" sz="2400" b="1" i="0" u="none" strike="noStrike" kern="1200" cap="none" spc="0" normalizeH="0" baseline="0" noProof="0" dirty="0">
              <a:ln>
                <a:noFill/>
              </a:ln>
              <a:solidFill>
                <a:srgbClr val="272776"/>
              </a:solidFill>
              <a:effectLst/>
              <a:uLnTx/>
              <a:uFillTx/>
              <a:latin typeface="Helvetica"/>
              <a:ea typeface="ＭＳ Ｐゴシック"/>
              <a:cs typeface="+mn-cs"/>
            </a:endParaRPr>
          </a:p>
          <a:p>
            <a:pPr marL="257175" marR="0" lvl="0" indent="-257175" algn="l" defTabSz="914400" rtl="0" eaLnBrk="1" fontAlgn="base" latinLnBrk="0" hangingPunct="1">
              <a:lnSpc>
                <a:spcPct val="100000"/>
              </a:lnSpc>
              <a:spcBef>
                <a:spcPct val="20000"/>
              </a:spcBef>
              <a:spcAft>
                <a:spcPct val="0"/>
              </a:spcAft>
              <a:buClrTx/>
              <a:buSzTx/>
              <a:buFontTx/>
              <a:buChar char="•"/>
              <a:tabLst/>
              <a:defRPr/>
            </a:pPr>
            <a:endParaRPr kumimoji="1" lang="en-GB" sz="2400" b="0" i="0" u="none" strike="noStrike" kern="1200" cap="none" spc="0" normalizeH="0" baseline="0" noProof="0" dirty="0">
              <a:ln>
                <a:noFill/>
              </a:ln>
              <a:solidFill>
                <a:srgbClr val="272776"/>
              </a:solidFill>
              <a:effectLst/>
              <a:uLnTx/>
              <a:uFillTx/>
              <a:latin typeface="Helvetica"/>
              <a:ea typeface="ＭＳ Ｐゴシック"/>
              <a:cs typeface="+mn-cs"/>
            </a:endParaRPr>
          </a:p>
        </p:txBody>
      </p:sp>
      <p:sp>
        <p:nvSpPr>
          <p:cNvPr id="5" name="Rectangle 4">
            <a:extLst>
              <a:ext uri="{FF2B5EF4-FFF2-40B4-BE49-F238E27FC236}">
                <a16:creationId xmlns:a16="http://schemas.microsoft.com/office/drawing/2014/main" id="{DAD6F765-5B3F-4F18-43AE-E8F78F025A46}"/>
              </a:ext>
            </a:extLst>
          </p:cNvPr>
          <p:cNvSpPr/>
          <p:nvPr/>
        </p:nvSpPr>
        <p:spPr bwMode="auto">
          <a:xfrm>
            <a:off x="522031" y="889099"/>
            <a:ext cx="8099937" cy="1219200"/>
          </a:xfrm>
          <a:prstGeom prst="rect">
            <a:avLst/>
          </a:prstGeom>
          <a:solidFill>
            <a:srgbClr val="CC99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257175" marR="0" lvl="0" indent="-257175" algn="l" defTabSz="914400" rtl="0" eaLnBrk="1" fontAlgn="base" latinLnBrk="0" hangingPunct="1">
              <a:lnSpc>
                <a:spcPct val="100000"/>
              </a:lnSpc>
              <a:spcBef>
                <a:spcPct val="20000"/>
              </a:spcBef>
              <a:spcAft>
                <a:spcPct val="0"/>
              </a:spcAft>
              <a:buClrTx/>
              <a:buSzTx/>
              <a:buFontTx/>
              <a:buChar char="•"/>
              <a:tabLst/>
              <a:defRPr/>
            </a:pPr>
            <a:r>
              <a:rPr kumimoji="1" lang="en-GB" sz="2400" b="1" i="0" u="sng" strike="noStrike" kern="1200" cap="none" spc="0" normalizeH="0" baseline="0" noProof="0" dirty="0">
                <a:ln>
                  <a:noFill/>
                </a:ln>
                <a:solidFill>
                  <a:srgbClr val="272776"/>
                </a:solidFill>
                <a:effectLst/>
                <a:uLnTx/>
                <a:uFillTx/>
                <a:latin typeface="Helvetica"/>
                <a:ea typeface="ＭＳ Ｐゴシック"/>
                <a:cs typeface="+mn-cs"/>
              </a:rPr>
              <a:t>Set 3</a:t>
            </a:r>
            <a:endParaRPr kumimoji="1" lang="en-GB" sz="2400" b="0" i="0" u="sng" strike="noStrike" kern="1200" cap="none" spc="0" normalizeH="0" baseline="0" noProof="0" dirty="0">
              <a:ln>
                <a:noFill/>
              </a:ln>
              <a:solidFill>
                <a:srgbClr val="272776"/>
              </a:solidFill>
              <a:effectLst/>
              <a:uLnTx/>
              <a:uFillTx/>
              <a:latin typeface="Helvetica"/>
              <a:ea typeface="ＭＳ Ｐゴシック"/>
              <a:cs typeface="+mn-cs"/>
            </a:endParaRPr>
          </a:p>
          <a:p>
            <a:pPr marL="257175" marR="0" lvl="0" indent="-257175" algn="l" defTabSz="914400" rtl="0" eaLnBrk="1" fontAlgn="base" latinLnBrk="0" hangingPunct="1">
              <a:lnSpc>
                <a:spcPct val="100000"/>
              </a:lnSpc>
              <a:spcBef>
                <a:spcPct val="20000"/>
              </a:spcBef>
              <a:spcAft>
                <a:spcPct val="0"/>
              </a:spcAft>
              <a:buClrTx/>
              <a:buSzTx/>
              <a:buFontTx/>
              <a:buChar char="•"/>
              <a:tabLst/>
              <a:defRPr/>
            </a:pPr>
            <a:r>
              <a:rPr kumimoji="1" lang="en-GB" sz="2400" b="0" i="0" u="none" strike="noStrike" kern="1200" cap="none" spc="0" normalizeH="0" baseline="0" noProof="0" dirty="0">
                <a:ln>
                  <a:noFill/>
                </a:ln>
                <a:solidFill>
                  <a:srgbClr val="272776"/>
                </a:solidFill>
                <a:effectLst/>
                <a:uLnTx/>
                <a:uFillTx/>
                <a:latin typeface="Helvetica"/>
                <a:ea typeface="ＭＳ Ｐゴシック"/>
                <a:cs typeface="+mn-cs"/>
              </a:rPr>
              <a:t>ea oi </a:t>
            </a:r>
            <a:r>
              <a:rPr kumimoji="1" lang="en-GB" sz="2400" b="0" i="0" u="none" strike="noStrike" kern="1200" cap="none" spc="0" normalizeH="0" baseline="0" noProof="0" dirty="0">
                <a:ln>
                  <a:noFill/>
                </a:ln>
                <a:solidFill>
                  <a:srgbClr val="272776"/>
                </a:solidFill>
                <a:effectLst/>
                <a:highlight>
                  <a:srgbClr val="00FF00"/>
                </a:highlight>
                <a:uLnTx/>
                <a:uFillTx/>
                <a:latin typeface="Helvetica"/>
                <a:ea typeface="ＭＳ Ｐゴシック"/>
                <a:cs typeface="+mn-cs"/>
              </a:rPr>
              <a:t>a-e</a:t>
            </a:r>
            <a:r>
              <a:rPr kumimoji="1" lang="en-GB" sz="2400" b="0" i="0" u="none" strike="noStrike" kern="1200" cap="none" spc="0" normalizeH="0" baseline="0" noProof="0" dirty="0">
                <a:ln>
                  <a:noFill/>
                </a:ln>
                <a:solidFill>
                  <a:srgbClr val="272776"/>
                </a:solidFill>
                <a:effectLst/>
                <a:uLnTx/>
                <a:uFillTx/>
                <a:latin typeface="Helvetica"/>
                <a:ea typeface="ＭＳ Ｐゴシック"/>
                <a:cs typeface="+mn-cs"/>
              </a:rPr>
              <a:t> </a:t>
            </a:r>
            <a:r>
              <a:rPr kumimoji="1" lang="en-GB" sz="2400" b="0" i="0" u="none" strike="noStrike" kern="1200" cap="none" spc="0" normalizeH="0" baseline="0" noProof="0" dirty="0" err="1">
                <a:ln>
                  <a:noFill/>
                </a:ln>
                <a:solidFill>
                  <a:srgbClr val="272776"/>
                </a:solidFill>
                <a:effectLst/>
                <a:uLnTx/>
                <a:uFillTx/>
                <a:latin typeface="Helvetica"/>
                <a:ea typeface="ＭＳ Ｐゴシック"/>
                <a:cs typeface="+mn-cs"/>
              </a:rPr>
              <a:t>i</a:t>
            </a:r>
            <a:r>
              <a:rPr kumimoji="1" lang="en-GB" sz="2400" b="0" i="0" u="none" strike="noStrike" kern="1200" cap="none" spc="0" normalizeH="0" baseline="0" noProof="0" dirty="0">
                <a:ln>
                  <a:noFill/>
                </a:ln>
                <a:solidFill>
                  <a:srgbClr val="272776"/>
                </a:solidFill>
                <a:effectLst/>
                <a:uLnTx/>
                <a:uFillTx/>
                <a:latin typeface="Helvetica"/>
                <a:ea typeface="ＭＳ Ｐゴシック"/>
                <a:cs typeface="+mn-cs"/>
              </a:rPr>
              <a:t>-e o-e u-e aw are ur er ow </a:t>
            </a:r>
            <a:r>
              <a:rPr kumimoji="1" lang="en-GB" sz="2400" b="0" i="0" u="none" strike="noStrike" kern="1200" cap="none" spc="0" normalizeH="0" baseline="0" noProof="0" dirty="0">
                <a:ln>
                  <a:noFill/>
                </a:ln>
                <a:solidFill>
                  <a:srgbClr val="272776"/>
                </a:solidFill>
                <a:effectLst/>
                <a:highlight>
                  <a:srgbClr val="00FF00"/>
                </a:highlight>
                <a:uLnTx/>
                <a:uFillTx/>
                <a:latin typeface="Helvetica"/>
                <a:ea typeface="ＭＳ Ｐゴシック"/>
                <a:cs typeface="+mn-cs"/>
              </a:rPr>
              <a:t>ai</a:t>
            </a:r>
            <a:r>
              <a:rPr kumimoji="1" lang="en-GB" sz="2400" b="0" i="0" u="none" strike="noStrike" kern="1200" cap="none" spc="0" normalizeH="0" baseline="0" noProof="0" dirty="0">
                <a:ln>
                  <a:noFill/>
                </a:ln>
                <a:solidFill>
                  <a:srgbClr val="272776"/>
                </a:solidFill>
                <a:effectLst/>
                <a:uLnTx/>
                <a:uFillTx/>
                <a:latin typeface="Helvetica"/>
                <a:ea typeface="ＭＳ Ｐゴシック"/>
                <a:cs typeface="+mn-cs"/>
              </a:rPr>
              <a:t> oa ew ire ear ure tion tious/cious</a:t>
            </a:r>
          </a:p>
          <a:p>
            <a:pPr marL="257175" marR="0" lvl="0" indent="-257175" algn="l" defTabSz="914400" rtl="0" eaLnBrk="1" fontAlgn="base" latinLnBrk="0" hangingPunct="1">
              <a:lnSpc>
                <a:spcPct val="100000"/>
              </a:lnSpc>
              <a:spcBef>
                <a:spcPct val="20000"/>
              </a:spcBef>
              <a:spcAft>
                <a:spcPct val="0"/>
              </a:spcAft>
              <a:buClrTx/>
              <a:buSzTx/>
              <a:buFontTx/>
              <a:buChar char="•"/>
              <a:tabLst/>
              <a:defRPr/>
            </a:pPr>
            <a:endParaRPr kumimoji="1" lang="en-GB" sz="2400" b="0" i="0" u="none" strike="noStrike" kern="1200" cap="none" spc="0" normalizeH="0" baseline="0" noProof="0" dirty="0">
              <a:ln>
                <a:noFill/>
              </a:ln>
              <a:solidFill>
                <a:srgbClr val="272776"/>
              </a:solidFill>
              <a:effectLst/>
              <a:uLnTx/>
              <a:uFillTx/>
              <a:latin typeface="Helvetica"/>
              <a:ea typeface="ＭＳ Ｐゴシック"/>
              <a:cs typeface="+mn-cs"/>
            </a:endParaRPr>
          </a:p>
        </p:txBody>
      </p:sp>
      <p:pic>
        <p:nvPicPr>
          <p:cNvPr id="3" name="Picture 2">
            <a:extLst>
              <a:ext uri="{FF2B5EF4-FFF2-40B4-BE49-F238E27FC236}">
                <a16:creationId xmlns:a16="http://schemas.microsoft.com/office/drawing/2014/main" id="{708A4B91-E611-3860-6720-9A5A808D0E07}"/>
              </a:ext>
            </a:extLst>
          </p:cNvPr>
          <p:cNvPicPr>
            <a:picLocks noChangeAspect="1"/>
          </p:cNvPicPr>
          <p:nvPr/>
        </p:nvPicPr>
        <p:blipFill>
          <a:blip r:embed="rId3"/>
          <a:stretch>
            <a:fillRect/>
          </a:stretch>
        </p:blipFill>
        <p:spPr>
          <a:xfrm>
            <a:off x="2266949" y="2380815"/>
            <a:ext cx="2305050" cy="2886075"/>
          </a:xfrm>
          <a:prstGeom prst="rect">
            <a:avLst/>
          </a:prstGeom>
        </p:spPr>
      </p:pic>
      <p:pic>
        <p:nvPicPr>
          <p:cNvPr id="6" name="Picture 5">
            <a:extLst>
              <a:ext uri="{FF2B5EF4-FFF2-40B4-BE49-F238E27FC236}">
                <a16:creationId xmlns:a16="http://schemas.microsoft.com/office/drawing/2014/main" id="{4BC966B9-49FA-B738-85AD-2D53B796E0B4}"/>
              </a:ext>
            </a:extLst>
          </p:cNvPr>
          <p:cNvPicPr>
            <a:picLocks noChangeAspect="1"/>
          </p:cNvPicPr>
          <p:nvPr/>
        </p:nvPicPr>
        <p:blipFill>
          <a:blip r:embed="rId4"/>
          <a:stretch>
            <a:fillRect/>
          </a:stretch>
        </p:blipFill>
        <p:spPr>
          <a:xfrm>
            <a:off x="4641997" y="2376053"/>
            <a:ext cx="2286000" cy="2895600"/>
          </a:xfrm>
          <a:prstGeom prst="rect">
            <a:avLst/>
          </a:prstGeom>
        </p:spPr>
      </p:pic>
      <p:pic>
        <p:nvPicPr>
          <p:cNvPr id="12" name="Picture 11">
            <a:extLst>
              <a:ext uri="{FF2B5EF4-FFF2-40B4-BE49-F238E27FC236}">
                <a16:creationId xmlns:a16="http://schemas.microsoft.com/office/drawing/2014/main" id="{4B0E7667-229A-3F21-D94A-8FCE96283864}"/>
              </a:ext>
            </a:extLst>
          </p:cNvPr>
          <p:cNvPicPr>
            <a:picLocks noChangeAspect="1"/>
          </p:cNvPicPr>
          <p:nvPr/>
        </p:nvPicPr>
        <p:blipFill>
          <a:blip r:embed="rId5"/>
          <a:stretch>
            <a:fillRect/>
          </a:stretch>
        </p:blipFill>
        <p:spPr>
          <a:xfrm>
            <a:off x="136673" y="3218373"/>
            <a:ext cx="1319213" cy="1513308"/>
          </a:xfrm>
          <a:prstGeom prst="rect">
            <a:avLst/>
          </a:prstGeom>
        </p:spPr>
      </p:pic>
      <p:pic>
        <p:nvPicPr>
          <p:cNvPr id="14" name="Picture 13">
            <a:extLst>
              <a:ext uri="{FF2B5EF4-FFF2-40B4-BE49-F238E27FC236}">
                <a16:creationId xmlns:a16="http://schemas.microsoft.com/office/drawing/2014/main" id="{025C72CF-AD37-00D0-5193-47EF75D382B2}"/>
              </a:ext>
            </a:extLst>
          </p:cNvPr>
          <p:cNvPicPr>
            <a:picLocks noChangeAspect="1"/>
          </p:cNvPicPr>
          <p:nvPr/>
        </p:nvPicPr>
        <p:blipFill>
          <a:blip r:embed="rId6"/>
          <a:stretch>
            <a:fillRect/>
          </a:stretch>
        </p:blipFill>
        <p:spPr>
          <a:xfrm>
            <a:off x="7688114" y="3124566"/>
            <a:ext cx="1319213" cy="1513308"/>
          </a:xfrm>
          <a:prstGeom prst="rect">
            <a:avLst/>
          </a:prstGeom>
        </p:spPr>
      </p:pic>
      <p:sp>
        <p:nvSpPr>
          <p:cNvPr id="15" name="Arrow: Right 14">
            <a:extLst>
              <a:ext uri="{FF2B5EF4-FFF2-40B4-BE49-F238E27FC236}">
                <a16:creationId xmlns:a16="http://schemas.microsoft.com/office/drawing/2014/main" id="{E9E5F75C-6B6B-5875-0D49-2795CB46618F}"/>
              </a:ext>
            </a:extLst>
          </p:cNvPr>
          <p:cNvSpPr/>
          <p:nvPr/>
        </p:nvSpPr>
        <p:spPr bwMode="auto">
          <a:xfrm>
            <a:off x="1530132" y="3722813"/>
            <a:ext cx="595423" cy="316815"/>
          </a:xfrm>
          <a:prstGeom prst="rightArrow">
            <a:avLst/>
          </a:prstGeom>
          <a:solidFill>
            <a:srgbClr val="EE4CF2"/>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dirty="0">
              <a:ln>
                <a:noFill/>
              </a:ln>
              <a:solidFill>
                <a:schemeClr val="tx1"/>
              </a:solidFill>
              <a:effectLst/>
              <a:latin typeface="Arial" panose="020B0604020202020204" pitchFamily="34" charset="0"/>
              <a:ea typeface="ＭＳ Ｐゴシック" panose="020B0600070205080204" pitchFamily="34" charset="-128"/>
            </a:endParaRPr>
          </a:p>
        </p:txBody>
      </p:sp>
      <p:sp>
        <p:nvSpPr>
          <p:cNvPr id="16" name="Arrow: Right 15">
            <a:extLst>
              <a:ext uri="{FF2B5EF4-FFF2-40B4-BE49-F238E27FC236}">
                <a16:creationId xmlns:a16="http://schemas.microsoft.com/office/drawing/2014/main" id="{6FBD1AB4-B2CC-EB23-BD5D-F199662D5766}"/>
              </a:ext>
            </a:extLst>
          </p:cNvPr>
          <p:cNvSpPr/>
          <p:nvPr/>
        </p:nvSpPr>
        <p:spPr bwMode="auto">
          <a:xfrm>
            <a:off x="7018445" y="3665446"/>
            <a:ext cx="595423" cy="316815"/>
          </a:xfrm>
          <a:prstGeom prst="rightArrow">
            <a:avLst/>
          </a:prstGeom>
          <a:solidFill>
            <a:srgbClr val="EE4CF2"/>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dirty="0">
              <a:ln>
                <a:noFill/>
              </a:ln>
              <a:solidFill>
                <a:schemeClr val="tx1"/>
              </a:solidFill>
              <a:effectLst/>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7268096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93405"/>
            <a:ext cx="7772400" cy="724829"/>
          </a:xfrm>
        </p:spPr>
        <p:txBody>
          <a:bodyPr/>
          <a:lstStyle/>
          <a:p>
            <a:r>
              <a:rPr lang="en-GB" sz="3600" dirty="0">
                <a:latin typeface="Century Gothic" panose="020B0502020202020204" pitchFamily="34" charset="0"/>
              </a:rPr>
              <a:t>Aims</a:t>
            </a:r>
          </a:p>
        </p:txBody>
      </p:sp>
      <p:sp>
        <p:nvSpPr>
          <p:cNvPr id="4" name="Content Placeholder 3">
            <a:extLst>
              <a:ext uri="{FF2B5EF4-FFF2-40B4-BE49-F238E27FC236}">
                <a16:creationId xmlns:a16="http://schemas.microsoft.com/office/drawing/2014/main" id="{F88D0CD9-4E6D-E390-B6F3-29B8CA218673}"/>
              </a:ext>
            </a:extLst>
          </p:cNvPr>
          <p:cNvSpPr>
            <a:spLocks noGrp="1"/>
          </p:cNvSpPr>
          <p:nvPr>
            <p:ph idx="1"/>
          </p:nvPr>
        </p:nvSpPr>
        <p:spPr>
          <a:xfrm>
            <a:off x="685800" y="1981200"/>
            <a:ext cx="7772400" cy="1610139"/>
          </a:xfrm>
        </p:spPr>
        <p:txBody>
          <a:bodyPr/>
          <a:lstStyle/>
          <a:p>
            <a:pPr marL="0" indent="0" algn="ctr">
              <a:buNone/>
            </a:pPr>
            <a:r>
              <a:rPr lang="en-GB" sz="3600" dirty="0">
                <a:latin typeface="Century Gothic" panose="020B0502020202020204" pitchFamily="34" charset="0"/>
              </a:rPr>
              <a:t>Spelling and Writing Strategies</a:t>
            </a:r>
          </a:p>
        </p:txBody>
      </p:sp>
    </p:spTree>
    <p:extLst>
      <p:ext uri="{BB962C8B-B14F-4D97-AF65-F5344CB8AC3E}">
        <p14:creationId xmlns:p14="http://schemas.microsoft.com/office/powerpoint/2010/main" val="1935464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53092" y="130628"/>
            <a:ext cx="8172450" cy="640897"/>
          </a:xfrm>
        </p:spPr>
        <p:txBody>
          <a:bodyPr/>
          <a:lstStyle/>
          <a:p>
            <a:pPr algn="l"/>
            <a:br>
              <a:rPr lang="en-GB" sz="2000" dirty="0">
                <a:latin typeface="Comic Sans MS" panose="030F0702030302020204" pitchFamily="66" charset="0"/>
              </a:rPr>
            </a:br>
            <a:r>
              <a:rPr lang="en-GB" sz="2000" dirty="0">
                <a:latin typeface="Comic Sans MS" panose="030F0702030302020204" pitchFamily="66" charset="0"/>
              </a:rPr>
              <a:t> </a:t>
            </a:r>
            <a:endParaRPr lang="en-GB" sz="2000" dirty="0"/>
          </a:p>
        </p:txBody>
      </p:sp>
      <p:sp>
        <p:nvSpPr>
          <p:cNvPr id="3" name="Content Placeholder 2"/>
          <p:cNvSpPr>
            <a:spLocks noGrp="1"/>
          </p:cNvSpPr>
          <p:nvPr>
            <p:ph idx="1"/>
          </p:nvPr>
        </p:nvSpPr>
        <p:spPr>
          <a:xfrm>
            <a:off x="375557" y="1175363"/>
            <a:ext cx="8458200" cy="5323408"/>
          </a:xfrm>
        </p:spPr>
        <p:txBody>
          <a:bodyPr/>
          <a:lstStyle/>
          <a:p>
            <a:pPr marL="0" indent="0">
              <a:buNone/>
            </a:pPr>
            <a:endParaRPr lang="en-GB" dirty="0">
              <a:latin typeface="Comic Sans MS" panose="030F0702030302020204" pitchFamily="66" charset="0"/>
            </a:endParaRPr>
          </a:p>
          <a:p>
            <a:pPr marL="0" indent="0">
              <a:buNone/>
            </a:pPr>
            <a:r>
              <a:rPr lang="en-GB" dirty="0">
                <a:latin typeface="Century Gothic" panose="020B0502020202020204" pitchFamily="34" charset="0"/>
              </a:rPr>
              <a:t>Ensure children:</a:t>
            </a:r>
          </a:p>
          <a:p>
            <a:pPr marL="0" indent="0">
              <a:buNone/>
            </a:pPr>
            <a:endParaRPr lang="en-GB" dirty="0">
              <a:latin typeface="Century Gothic" panose="020B0502020202020204" pitchFamily="34" charset="0"/>
            </a:endParaRPr>
          </a:p>
          <a:p>
            <a:r>
              <a:rPr lang="en-GB" dirty="0">
                <a:latin typeface="Century Gothic" panose="020B0502020202020204" pitchFamily="34" charset="0"/>
              </a:rPr>
              <a:t>know how to hold up their fingers and look at them before starting to spell</a:t>
            </a:r>
          </a:p>
          <a:p>
            <a:r>
              <a:rPr lang="en-GB" dirty="0">
                <a:latin typeface="Century Gothic" panose="020B0502020202020204" pitchFamily="34" charset="0"/>
              </a:rPr>
              <a:t>use their non-dominant hand for fingers</a:t>
            </a:r>
          </a:p>
          <a:p>
            <a:r>
              <a:rPr lang="en-GB" dirty="0">
                <a:latin typeface="Century Gothic" panose="020B0502020202020204" pitchFamily="34" charset="0"/>
              </a:rPr>
              <a:t>use their writing hand to point/ pinch fingers</a:t>
            </a:r>
          </a:p>
          <a:p>
            <a:r>
              <a:rPr lang="en-GB" dirty="0">
                <a:latin typeface="Century Gothic" panose="020B0502020202020204" pitchFamily="34" charset="0"/>
              </a:rPr>
              <a:t>point/ pinch in the correct direction</a:t>
            </a:r>
          </a:p>
          <a:p>
            <a:r>
              <a:rPr lang="en-GB" dirty="0">
                <a:latin typeface="Century Gothic" panose="020B0502020202020204" pitchFamily="34" charset="0"/>
              </a:rPr>
              <a:t>Remember </a:t>
            </a:r>
            <a:r>
              <a:rPr lang="en-GB" dirty="0">
                <a:solidFill>
                  <a:srgbClr val="002060"/>
                </a:solidFill>
                <a:highlight>
                  <a:srgbClr val="00FF00"/>
                </a:highlight>
                <a:latin typeface="Century Gothic" panose="020B0502020202020204" pitchFamily="34" charset="0"/>
              </a:rPr>
              <a:t>two letters one sound/split grapheme</a:t>
            </a:r>
          </a:p>
          <a:p>
            <a:r>
              <a:rPr lang="en-GB" dirty="0">
                <a:latin typeface="Century Gothic" panose="020B0502020202020204" pitchFamily="34" charset="0"/>
              </a:rPr>
              <a:t>Children can trace letters onto fingers optional)</a:t>
            </a:r>
          </a:p>
          <a:p>
            <a:r>
              <a:rPr lang="en-GB" dirty="0">
                <a:latin typeface="Century Gothic" panose="020B0502020202020204" pitchFamily="34" charset="0"/>
              </a:rPr>
              <a:t>Children then sound and write the word</a:t>
            </a:r>
          </a:p>
          <a:p>
            <a:pPr marL="0" indent="0">
              <a:buNone/>
            </a:pPr>
            <a:r>
              <a:rPr lang="en-GB" b="1" dirty="0">
                <a:latin typeface="Century Gothic" panose="020B0502020202020204" pitchFamily="34" charset="0"/>
              </a:rPr>
              <a:t>		</a:t>
            </a:r>
          </a:p>
        </p:txBody>
      </p:sp>
      <p:sp>
        <p:nvSpPr>
          <p:cNvPr id="4" name="TextBox 3"/>
          <p:cNvSpPr txBox="1"/>
          <p:nvPr/>
        </p:nvSpPr>
        <p:spPr>
          <a:xfrm>
            <a:off x="253092" y="171360"/>
            <a:ext cx="8650060" cy="1200329"/>
          </a:xfrm>
          <a:prstGeom prst="rect">
            <a:avLst/>
          </a:prstGeom>
          <a:noFill/>
        </p:spPr>
        <p:txBody>
          <a:bodyPr wrap="square" rtlCol="0">
            <a:spAutoFit/>
          </a:bodyPr>
          <a:lstStyle/>
          <a:p>
            <a:pPr algn="ctr"/>
            <a:r>
              <a:rPr lang="en-GB" sz="3600" b="1" dirty="0">
                <a:solidFill>
                  <a:srgbClr val="7030A0"/>
                </a:solidFill>
                <a:latin typeface="Century Gothic" panose="020B0502020202020204" pitchFamily="34" charset="0"/>
              </a:rPr>
              <a:t>EYES for Reading FINGERS for Spelling </a:t>
            </a:r>
            <a:r>
              <a:rPr lang="en-GB" sz="3600" b="1" dirty="0">
                <a:latin typeface="Century Gothic" panose="020B0502020202020204" pitchFamily="34" charset="0"/>
              </a:rPr>
              <a:t>Using sound fingers</a:t>
            </a:r>
          </a:p>
        </p:txBody>
      </p:sp>
    </p:spTree>
    <p:extLst>
      <p:ext uri="{BB962C8B-B14F-4D97-AF65-F5344CB8AC3E}">
        <p14:creationId xmlns:p14="http://schemas.microsoft.com/office/powerpoint/2010/main" val="34127706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A7E918E-8E9D-C488-CFEE-C4044096939A}"/>
              </a:ext>
            </a:extLst>
          </p:cNvPr>
          <p:cNvSpPr/>
          <p:nvPr/>
        </p:nvSpPr>
        <p:spPr>
          <a:xfrm>
            <a:off x="1405395" y="4792575"/>
            <a:ext cx="2504811" cy="1507664"/>
          </a:xfrm>
          <a:prstGeom prst="rect">
            <a:avLst/>
          </a:prstGeom>
          <a:solidFill>
            <a:srgbClr val="FFCC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b="1" dirty="0">
              <a:solidFill>
                <a:srgbClr val="002060"/>
              </a:solidFill>
              <a:latin typeface="Century Gothic" panose="020B0502020202020204" pitchFamily="34" charset="0"/>
            </a:endParaRPr>
          </a:p>
          <a:p>
            <a:endParaRPr lang="en-GB" b="1" dirty="0">
              <a:solidFill>
                <a:srgbClr val="002060"/>
              </a:solidFill>
              <a:latin typeface="Century Gothic" panose="020B0502020202020204" pitchFamily="34" charset="0"/>
            </a:endParaRPr>
          </a:p>
          <a:p>
            <a:endParaRPr lang="en-GB" b="1" dirty="0">
              <a:solidFill>
                <a:srgbClr val="002060"/>
              </a:solidFill>
              <a:latin typeface="Century Gothic" panose="020B0502020202020204" pitchFamily="34" charset="0"/>
            </a:endParaRPr>
          </a:p>
        </p:txBody>
      </p:sp>
      <p:sp>
        <p:nvSpPr>
          <p:cNvPr id="2" name="Title 1"/>
          <p:cNvSpPr>
            <a:spLocks noGrp="1"/>
          </p:cNvSpPr>
          <p:nvPr>
            <p:ph type="title"/>
          </p:nvPr>
        </p:nvSpPr>
        <p:spPr>
          <a:xfrm>
            <a:off x="685799" y="0"/>
            <a:ext cx="7772400" cy="954157"/>
          </a:xfrm>
        </p:spPr>
        <p:txBody>
          <a:bodyPr/>
          <a:lstStyle/>
          <a:p>
            <a:r>
              <a:rPr lang="en-GB" sz="3600" dirty="0">
                <a:solidFill>
                  <a:schemeClr val="tx1"/>
                </a:solidFill>
                <a:latin typeface="Century Gothic" panose="020B0502020202020204" pitchFamily="34" charset="0"/>
              </a:rPr>
              <a:t>Sound Fingers</a:t>
            </a:r>
            <a:endParaRPr lang="en-GB" dirty="0">
              <a:solidFill>
                <a:schemeClr val="tx1"/>
              </a:solidFill>
              <a:latin typeface="Century Gothic" panose="020B0502020202020204" pitchFamily="34" charset="0"/>
            </a:endParaRPr>
          </a:p>
        </p:txBody>
      </p:sp>
      <p:sp>
        <p:nvSpPr>
          <p:cNvPr id="5" name="Rectangle 4">
            <a:extLst>
              <a:ext uri="{FF2B5EF4-FFF2-40B4-BE49-F238E27FC236}">
                <a16:creationId xmlns:a16="http://schemas.microsoft.com/office/drawing/2014/main" id="{6CF76499-20A7-9891-407D-26782DC37DBA}"/>
              </a:ext>
            </a:extLst>
          </p:cNvPr>
          <p:cNvSpPr/>
          <p:nvPr/>
        </p:nvSpPr>
        <p:spPr bwMode="auto">
          <a:xfrm rot="10800000" flipH="1" flipV="1">
            <a:off x="274318" y="1311593"/>
            <a:ext cx="8595361" cy="2827020"/>
          </a:xfrm>
          <a:prstGeom prst="rect">
            <a:avLst/>
          </a:prstGeom>
          <a:solidFill>
            <a:srgbClr val="CC99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indent="0">
              <a:buFontTx/>
              <a:buNone/>
              <a:defRPr/>
            </a:pPr>
            <a:r>
              <a:rPr lang="en-US" sz="2400" b="1" dirty="0" err="1">
                <a:solidFill>
                  <a:srgbClr val="272776"/>
                </a:solidFill>
                <a:latin typeface="Century Gothic" panose="020B0502020202020204" pitchFamily="34" charset="0"/>
                <a:ea typeface="ＭＳ Ｐゴシック"/>
              </a:rPr>
              <a:t>i</a:t>
            </a:r>
            <a:r>
              <a:rPr lang="en-US" sz="2400" b="1" dirty="0">
                <a:solidFill>
                  <a:srgbClr val="272776"/>
                </a:solidFill>
                <a:latin typeface="Century Gothic" panose="020B0502020202020204" pitchFamily="34" charset="0"/>
                <a:ea typeface="ＭＳ Ｐゴシック"/>
              </a:rPr>
              <a:t>-n </a:t>
            </a:r>
            <a:r>
              <a:rPr lang="en-US" sz="2400" dirty="0">
                <a:solidFill>
                  <a:srgbClr val="272776"/>
                </a:solidFill>
                <a:latin typeface="Century Gothic" panose="020B0502020202020204" pitchFamily="34" charset="0"/>
                <a:ea typeface="ＭＳ Ｐゴシック"/>
              </a:rPr>
              <a:t>	   	 contains	2 phonemes    &amp; 	2 graphemes</a:t>
            </a:r>
          </a:p>
          <a:p>
            <a:pPr marL="0" indent="0">
              <a:buFontTx/>
              <a:buNone/>
              <a:defRPr/>
            </a:pPr>
            <a:r>
              <a:rPr lang="en-US" sz="2400" b="1" dirty="0">
                <a:solidFill>
                  <a:srgbClr val="272776"/>
                </a:solidFill>
                <a:latin typeface="Century Gothic" panose="020B0502020202020204" pitchFamily="34" charset="0"/>
                <a:ea typeface="ＭＳ Ｐゴシック"/>
              </a:rPr>
              <a:t>c-a-t</a:t>
            </a:r>
            <a:r>
              <a:rPr lang="en-US" sz="2400" dirty="0">
                <a:solidFill>
                  <a:srgbClr val="272776"/>
                </a:solidFill>
                <a:latin typeface="Century Gothic" panose="020B0502020202020204" pitchFamily="34" charset="0"/>
                <a:ea typeface="ＭＳ Ｐゴシック"/>
              </a:rPr>
              <a:t> 	                 “		3 phonemes    &amp; 	3 graphemes</a:t>
            </a:r>
          </a:p>
          <a:p>
            <a:pPr marL="0" indent="0">
              <a:buFontTx/>
              <a:buNone/>
              <a:defRPr/>
            </a:pPr>
            <a:r>
              <a:rPr lang="en-US" sz="2400" b="1" dirty="0">
                <a:solidFill>
                  <a:srgbClr val="272776"/>
                </a:solidFill>
                <a:latin typeface="Century Gothic" panose="020B0502020202020204" pitchFamily="34" charset="0"/>
                <a:ea typeface="ＭＳ Ｐゴシック"/>
              </a:rPr>
              <a:t>ch-a-t	      </a:t>
            </a:r>
            <a:r>
              <a:rPr lang="en-US" sz="2400" dirty="0">
                <a:solidFill>
                  <a:srgbClr val="272776"/>
                </a:solidFill>
                <a:latin typeface="Century Gothic" panose="020B0502020202020204" pitchFamily="34" charset="0"/>
                <a:ea typeface="ＭＳ Ｐゴシック"/>
              </a:rPr>
              <a:t>“</a:t>
            </a:r>
            <a:r>
              <a:rPr lang="en-US" sz="2400" b="1" dirty="0">
                <a:solidFill>
                  <a:srgbClr val="272776"/>
                </a:solidFill>
                <a:latin typeface="Century Gothic" panose="020B0502020202020204" pitchFamily="34" charset="0"/>
                <a:ea typeface="ＭＳ Ｐゴシック"/>
              </a:rPr>
              <a:t>		</a:t>
            </a:r>
            <a:r>
              <a:rPr lang="en-US" sz="2400" dirty="0">
                <a:solidFill>
                  <a:srgbClr val="272776"/>
                </a:solidFill>
                <a:latin typeface="Century Gothic" panose="020B0502020202020204" pitchFamily="34" charset="0"/>
                <a:ea typeface="ＭＳ Ｐゴシック"/>
              </a:rPr>
              <a:t>3 phonemes    &amp; 	3 graphemes</a:t>
            </a:r>
          </a:p>
          <a:p>
            <a:pPr marL="0" indent="0">
              <a:buFontTx/>
              <a:buNone/>
              <a:defRPr/>
            </a:pPr>
            <a:r>
              <a:rPr lang="en-US" sz="2400" b="1" dirty="0">
                <a:solidFill>
                  <a:srgbClr val="272776"/>
                </a:solidFill>
                <a:latin typeface="Century Gothic" panose="020B0502020202020204" pitchFamily="34" charset="0"/>
                <a:ea typeface="ＭＳ Ｐゴシック"/>
              </a:rPr>
              <a:t>l-igh-t	                 </a:t>
            </a:r>
            <a:r>
              <a:rPr lang="en-US" sz="2400" dirty="0">
                <a:solidFill>
                  <a:srgbClr val="272776"/>
                </a:solidFill>
                <a:latin typeface="Century Gothic" panose="020B0502020202020204" pitchFamily="34" charset="0"/>
                <a:ea typeface="ＭＳ Ｐゴシック"/>
              </a:rPr>
              <a:t>“</a:t>
            </a:r>
            <a:r>
              <a:rPr lang="en-US" sz="2400" b="1" dirty="0">
                <a:solidFill>
                  <a:srgbClr val="272776"/>
                </a:solidFill>
                <a:latin typeface="Century Gothic" panose="020B0502020202020204" pitchFamily="34" charset="0"/>
                <a:ea typeface="ＭＳ Ｐゴシック"/>
              </a:rPr>
              <a:t>		</a:t>
            </a:r>
            <a:r>
              <a:rPr lang="en-US" sz="2400" dirty="0">
                <a:solidFill>
                  <a:srgbClr val="272776"/>
                </a:solidFill>
                <a:latin typeface="Century Gothic" panose="020B0502020202020204" pitchFamily="34" charset="0"/>
                <a:ea typeface="ＭＳ Ｐゴシック"/>
              </a:rPr>
              <a:t>3 phonemes    &amp; 	3 graphemes</a:t>
            </a:r>
          </a:p>
          <a:p>
            <a:pPr marL="0" indent="0">
              <a:buFontTx/>
              <a:buNone/>
              <a:defRPr/>
            </a:pPr>
            <a:r>
              <a:rPr lang="en-US" sz="2400" b="1" dirty="0">
                <a:solidFill>
                  <a:srgbClr val="272776"/>
                </a:solidFill>
                <a:latin typeface="Century Gothic" panose="020B0502020202020204" pitchFamily="34" charset="0"/>
                <a:ea typeface="ＭＳ Ｐゴシック"/>
              </a:rPr>
              <a:t>c-r-a-sh</a:t>
            </a:r>
            <a:r>
              <a:rPr lang="en-US" sz="2400" dirty="0">
                <a:solidFill>
                  <a:srgbClr val="272776"/>
                </a:solidFill>
                <a:latin typeface="Century Gothic" panose="020B0502020202020204" pitchFamily="34" charset="0"/>
                <a:ea typeface="ＭＳ Ｐゴシック"/>
              </a:rPr>
              <a:t>	       “		4 phonemes    &amp; 	4 graphemes</a:t>
            </a:r>
          </a:p>
          <a:p>
            <a:pPr marL="0" indent="0">
              <a:buFontTx/>
              <a:buNone/>
              <a:defRPr/>
            </a:pPr>
            <a:r>
              <a:rPr lang="en-US" sz="2400" b="1" dirty="0">
                <a:solidFill>
                  <a:srgbClr val="272776"/>
                </a:solidFill>
                <a:latin typeface="Century Gothic" panose="020B0502020202020204" pitchFamily="34" charset="0"/>
                <a:ea typeface="ＭＳ Ｐゴシック"/>
              </a:rPr>
              <a:t>s-t-r-ee-t</a:t>
            </a:r>
            <a:r>
              <a:rPr lang="en-US" sz="2400" dirty="0">
                <a:solidFill>
                  <a:srgbClr val="272776"/>
                </a:solidFill>
                <a:latin typeface="Century Gothic" panose="020B0502020202020204" pitchFamily="34" charset="0"/>
                <a:ea typeface="ＭＳ Ｐゴシック"/>
              </a:rPr>
              <a:t>	       “		5 phonemes    &amp; 	5 graphemes</a:t>
            </a:r>
          </a:p>
          <a:p>
            <a:pPr marL="0" indent="0">
              <a:buFontTx/>
              <a:buNone/>
              <a:defRPr/>
            </a:pPr>
            <a:r>
              <a:rPr lang="en-US" sz="2400" b="1" dirty="0">
                <a:solidFill>
                  <a:srgbClr val="272776"/>
                </a:solidFill>
                <a:latin typeface="Century Gothic" panose="020B0502020202020204" pitchFamily="34" charset="0"/>
                <a:ea typeface="ＭＳ Ｐゴシック"/>
              </a:rPr>
              <a:t>*m-</a:t>
            </a:r>
            <a:r>
              <a:rPr lang="en-US" sz="2400" b="1" dirty="0">
                <a:solidFill>
                  <a:srgbClr val="272776"/>
                </a:solidFill>
                <a:highlight>
                  <a:srgbClr val="00FF00"/>
                </a:highlight>
                <a:latin typeface="Century Gothic" panose="020B0502020202020204" pitchFamily="34" charset="0"/>
                <a:ea typeface="ＭＳ Ｐゴシック"/>
              </a:rPr>
              <a:t>a</a:t>
            </a:r>
            <a:r>
              <a:rPr lang="en-US" sz="2400" b="1" dirty="0">
                <a:solidFill>
                  <a:srgbClr val="272776"/>
                </a:solidFill>
                <a:latin typeface="Century Gothic" panose="020B0502020202020204" pitchFamily="34" charset="0"/>
                <a:ea typeface="ＭＳ Ｐゴシック"/>
              </a:rPr>
              <a:t>-k-</a:t>
            </a:r>
            <a:r>
              <a:rPr lang="en-US" sz="2400" b="1" dirty="0">
                <a:solidFill>
                  <a:srgbClr val="272776"/>
                </a:solidFill>
                <a:highlight>
                  <a:srgbClr val="00FF00"/>
                </a:highlight>
                <a:latin typeface="Century Gothic" panose="020B0502020202020204" pitchFamily="34" charset="0"/>
                <a:ea typeface="ＭＳ Ｐゴシック"/>
              </a:rPr>
              <a:t>e</a:t>
            </a:r>
            <a:r>
              <a:rPr lang="en-US" sz="2400" b="1" dirty="0">
                <a:solidFill>
                  <a:srgbClr val="272776"/>
                </a:solidFill>
                <a:latin typeface="Century Gothic" panose="020B0502020202020204" pitchFamily="34" charset="0"/>
                <a:ea typeface="ＭＳ Ｐゴシック"/>
              </a:rPr>
              <a:t>            </a:t>
            </a:r>
            <a:r>
              <a:rPr lang="en-US" sz="2400" dirty="0">
                <a:solidFill>
                  <a:srgbClr val="272776"/>
                </a:solidFill>
                <a:latin typeface="Century Gothic" panose="020B0502020202020204" pitchFamily="34" charset="0"/>
                <a:ea typeface="ＭＳ Ｐゴシック"/>
              </a:rPr>
              <a:t>“		3 phonemes    &amp; 	3 graphemes</a:t>
            </a:r>
          </a:p>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dirty="0">
              <a:ln>
                <a:noFill/>
              </a:ln>
              <a:solidFill>
                <a:schemeClr val="tx1"/>
              </a:solidFill>
              <a:effectLst/>
              <a:latin typeface="Arial" panose="020B0604020202020204" pitchFamily="34" charset="0"/>
              <a:ea typeface="ＭＳ Ｐゴシック" panose="020B0600070205080204" pitchFamily="34" charset="-128"/>
            </a:endParaRPr>
          </a:p>
        </p:txBody>
      </p:sp>
      <p:pic>
        <p:nvPicPr>
          <p:cNvPr id="6" name="Picture 3">
            <a:extLst>
              <a:ext uri="{FF2B5EF4-FFF2-40B4-BE49-F238E27FC236}">
                <a16:creationId xmlns:a16="http://schemas.microsoft.com/office/drawing/2014/main" id="{42E62DB5-9AE5-440C-9174-45BC341679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1752" y="4496050"/>
            <a:ext cx="1908175" cy="2123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B02BB41F-AA09-0010-397F-4B61FC74803E}"/>
              </a:ext>
            </a:extLst>
          </p:cNvPr>
          <p:cNvSpPr txBox="1"/>
          <p:nvPr/>
        </p:nvSpPr>
        <p:spPr>
          <a:xfrm>
            <a:off x="1102325" y="5254016"/>
            <a:ext cx="3110949" cy="584775"/>
          </a:xfrm>
          <a:prstGeom prst="rect">
            <a:avLst/>
          </a:prstGeom>
          <a:noFill/>
        </p:spPr>
        <p:txBody>
          <a:bodyPr wrap="square" rtlCol="0">
            <a:spAutoFit/>
          </a:bodyPr>
          <a:lstStyle/>
          <a:p>
            <a:pPr algn="ctr"/>
            <a:r>
              <a:rPr lang="en-GB" sz="3200" dirty="0">
                <a:latin typeface="Century Gothic" panose="020B0502020202020204" pitchFamily="34" charset="0"/>
              </a:rPr>
              <a:t>Finger Write </a:t>
            </a:r>
          </a:p>
        </p:txBody>
      </p:sp>
    </p:spTree>
    <p:extLst>
      <p:ext uri="{BB962C8B-B14F-4D97-AF65-F5344CB8AC3E}">
        <p14:creationId xmlns:p14="http://schemas.microsoft.com/office/powerpoint/2010/main" val="39943181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3666" name="Title 1">
            <a:extLst>
              <a:ext uri="{FF2B5EF4-FFF2-40B4-BE49-F238E27FC236}">
                <a16:creationId xmlns:a16="http://schemas.microsoft.com/office/drawing/2014/main" id="{7E19C692-C2DF-4154-BB8A-5DDFA543CA4D}"/>
              </a:ext>
            </a:extLst>
          </p:cNvPr>
          <p:cNvSpPr>
            <a:spLocks noGrp="1" noChangeArrowheads="1"/>
          </p:cNvSpPr>
          <p:nvPr>
            <p:ph type="title"/>
          </p:nvPr>
        </p:nvSpPr>
        <p:spPr>
          <a:xfrm>
            <a:off x="1304925" y="485111"/>
            <a:ext cx="6586538" cy="539885"/>
          </a:xfrm>
        </p:spPr>
        <p:txBody>
          <a:bodyPr>
            <a:normAutofit fontScale="90000"/>
          </a:bodyPr>
          <a:lstStyle/>
          <a:p>
            <a:pPr algn="ctr"/>
            <a:br>
              <a:rPr lang="en-GB" altLang="en-US" dirty="0"/>
            </a:br>
            <a:br>
              <a:rPr lang="en-GB" altLang="en-US" sz="2700" dirty="0">
                <a:latin typeface="Century Gothic" panose="020B0502020202020204" pitchFamily="34" charset="0"/>
              </a:rPr>
            </a:br>
            <a:r>
              <a:rPr lang="en-GB" altLang="en-US" sz="4000" dirty="0">
                <a:solidFill>
                  <a:schemeClr val="tx1"/>
                </a:solidFill>
                <a:latin typeface="Century Gothic" panose="020B0502020202020204" pitchFamily="34" charset="0"/>
              </a:rPr>
              <a:t>Grapheme Marking</a:t>
            </a:r>
          </a:p>
        </p:txBody>
      </p:sp>
      <p:sp>
        <p:nvSpPr>
          <p:cNvPr id="3" name="Content Placeholder 2">
            <a:extLst>
              <a:ext uri="{FF2B5EF4-FFF2-40B4-BE49-F238E27FC236}">
                <a16:creationId xmlns:a16="http://schemas.microsoft.com/office/drawing/2014/main" id="{4BB3894D-50E2-4341-BCA3-3EAB7FDE8560}"/>
              </a:ext>
            </a:extLst>
          </p:cNvPr>
          <p:cNvSpPr>
            <a:spLocks noGrp="1"/>
          </p:cNvSpPr>
          <p:nvPr>
            <p:ph idx="1"/>
          </p:nvPr>
        </p:nvSpPr>
        <p:spPr>
          <a:xfrm>
            <a:off x="553682" y="1412327"/>
            <a:ext cx="8968004" cy="4033346"/>
          </a:xfrm>
        </p:spPr>
        <p:txBody>
          <a:bodyPr>
            <a:normAutofit/>
          </a:bodyPr>
          <a:lstStyle/>
          <a:p>
            <a:pPr marL="0" indent="0">
              <a:lnSpc>
                <a:spcPct val="150000"/>
              </a:lnSpc>
              <a:buNone/>
              <a:defRPr/>
            </a:pPr>
            <a:r>
              <a:rPr lang="en-GB" b="1" dirty="0">
                <a:latin typeface="Century Gothic" panose="020B0502020202020204" pitchFamily="34" charset="0"/>
              </a:rPr>
              <a:t>Count the graphemes </a:t>
            </a:r>
            <a:r>
              <a:rPr lang="en-GB" dirty="0">
                <a:latin typeface="Century Gothic" panose="020B0502020202020204" pitchFamily="34" charset="0"/>
              </a:rPr>
              <a:t>in the words</a:t>
            </a:r>
          </a:p>
          <a:p>
            <a:pPr>
              <a:lnSpc>
                <a:spcPct val="150000"/>
              </a:lnSpc>
              <a:defRPr/>
            </a:pPr>
            <a:r>
              <a:rPr lang="en-GB" dirty="0">
                <a:latin typeface="Century Gothic" panose="020B0502020202020204" pitchFamily="34" charset="0"/>
              </a:rPr>
              <a:t>Draw a </a:t>
            </a:r>
            <a:r>
              <a:rPr lang="en-GB" b="1" dirty="0">
                <a:latin typeface="Century Gothic" panose="020B0502020202020204" pitchFamily="34" charset="0"/>
              </a:rPr>
              <a:t>dot</a:t>
            </a:r>
            <a:r>
              <a:rPr lang="en-GB" dirty="0">
                <a:latin typeface="Century Gothic" panose="020B0502020202020204" pitchFamily="34" charset="0"/>
              </a:rPr>
              <a:t> under each </a:t>
            </a:r>
            <a:r>
              <a:rPr lang="en-GB" b="1" dirty="0">
                <a:latin typeface="Century Gothic" panose="020B0502020202020204" pitchFamily="34" charset="0"/>
              </a:rPr>
              <a:t>1 letter grapheme</a:t>
            </a:r>
          </a:p>
          <a:p>
            <a:pPr>
              <a:lnSpc>
                <a:spcPct val="150000"/>
              </a:lnSpc>
              <a:defRPr/>
            </a:pPr>
            <a:r>
              <a:rPr lang="en-GB" dirty="0">
                <a:latin typeface="Century Gothic" panose="020B0502020202020204" pitchFamily="34" charset="0"/>
              </a:rPr>
              <a:t>Draw a line under each </a:t>
            </a:r>
            <a:r>
              <a:rPr lang="en-GB" b="1" dirty="0">
                <a:latin typeface="Century Gothic" panose="020B0502020202020204" pitchFamily="34" charset="0"/>
              </a:rPr>
              <a:t>2 or 3 letter grapheme</a:t>
            </a:r>
          </a:p>
          <a:p>
            <a:pPr>
              <a:lnSpc>
                <a:spcPct val="150000"/>
              </a:lnSpc>
              <a:defRPr/>
            </a:pPr>
            <a:r>
              <a:rPr lang="en-GB" dirty="0">
                <a:latin typeface="Century Gothic" panose="020B0502020202020204" pitchFamily="34" charset="0"/>
              </a:rPr>
              <a:t>Draw an </a:t>
            </a:r>
            <a:r>
              <a:rPr lang="en-GB" b="1" dirty="0">
                <a:latin typeface="Century Gothic" panose="020B0502020202020204" pitchFamily="34" charset="0"/>
              </a:rPr>
              <a:t>arc</a:t>
            </a:r>
            <a:r>
              <a:rPr lang="en-GB" dirty="0">
                <a:latin typeface="Century Gothic" panose="020B0502020202020204" pitchFamily="34" charset="0"/>
              </a:rPr>
              <a:t> to </a:t>
            </a:r>
            <a:r>
              <a:rPr lang="en-GB" b="1" dirty="0">
                <a:latin typeface="Century Gothic" panose="020B0502020202020204" pitchFamily="34" charset="0"/>
              </a:rPr>
              <a:t>join split graphemes </a:t>
            </a:r>
            <a:r>
              <a:rPr lang="en-GB" dirty="0">
                <a:latin typeface="Century Gothic" panose="020B0502020202020204" pitchFamily="34" charset="0"/>
              </a:rPr>
              <a:t>(a-e  </a:t>
            </a:r>
            <a:r>
              <a:rPr lang="en-GB" dirty="0" err="1">
                <a:latin typeface="Century Gothic" panose="020B0502020202020204" pitchFamily="34" charset="0"/>
              </a:rPr>
              <a:t>i</a:t>
            </a:r>
            <a:r>
              <a:rPr lang="en-GB" dirty="0">
                <a:latin typeface="Century Gothic" panose="020B0502020202020204" pitchFamily="34" charset="0"/>
              </a:rPr>
              <a:t>-e  o-e  u-e) </a:t>
            </a:r>
          </a:p>
          <a:p>
            <a:pPr marL="0" indent="0">
              <a:lnSpc>
                <a:spcPct val="150000"/>
              </a:lnSpc>
              <a:buNone/>
              <a:defRPr/>
            </a:pPr>
            <a:endParaRPr lang="en-GB" sz="3000" dirty="0">
              <a:solidFill>
                <a:srgbClr val="FF0000"/>
              </a:solidFill>
            </a:endParaRPr>
          </a:p>
        </p:txBody>
      </p:sp>
      <p:pic>
        <p:nvPicPr>
          <p:cNvPr id="113668" name="Picture 1">
            <a:extLst>
              <a:ext uri="{FF2B5EF4-FFF2-40B4-BE49-F238E27FC236}">
                <a16:creationId xmlns:a16="http://schemas.microsoft.com/office/drawing/2014/main" id="{841FB927-43AD-44F3-A16B-44A51626E70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81454" y="4252380"/>
            <a:ext cx="5981092" cy="2120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81429" y="179497"/>
            <a:ext cx="8781142" cy="718457"/>
          </a:xfrm>
        </p:spPr>
        <p:txBody>
          <a:bodyPr/>
          <a:lstStyle/>
          <a:p>
            <a:r>
              <a:rPr lang="en-GB" sz="3600" dirty="0">
                <a:latin typeface="Century Gothic" panose="020B0502020202020204" pitchFamily="34" charset="0"/>
              </a:rPr>
              <a:t>Sound Fingers &amp; Grapheme Marking</a:t>
            </a:r>
            <a:endParaRPr lang="en-GB" sz="3600" dirty="0">
              <a:solidFill>
                <a:srgbClr val="FF0000"/>
              </a:solidFill>
              <a:latin typeface="Century Gothic" panose="020B0502020202020204" pitchFamily="34" charset="0"/>
            </a:endParaRPr>
          </a:p>
        </p:txBody>
      </p:sp>
      <p:sp>
        <p:nvSpPr>
          <p:cNvPr id="3" name="Content Placeholder 2"/>
          <p:cNvSpPr>
            <a:spLocks noGrp="1"/>
          </p:cNvSpPr>
          <p:nvPr>
            <p:ph idx="1"/>
          </p:nvPr>
        </p:nvSpPr>
        <p:spPr>
          <a:xfrm>
            <a:off x="792927" y="1573223"/>
            <a:ext cx="8781142" cy="4751614"/>
          </a:xfrm>
        </p:spPr>
        <p:txBody>
          <a:bodyPr/>
          <a:lstStyle/>
          <a:p>
            <a:pPr marL="0" indent="0">
              <a:lnSpc>
                <a:spcPct val="150000"/>
              </a:lnSpc>
              <a:buNone/>
            </a:pPr>
            <a:r>
              <a:rPr lang="en-GB" sz="2800" b="1" dirty="0">
                <a:latin typeface="Century Gothic" panose="020B0502020202020204" pitchFamily="34" charset="0"/>
              </a:rPr>
              <a:t>Spell each word using Sound Fingers</a:t>
            </a:r>
            <a:endParaRPr lang="en-GB" sz="2800" b="1" dirty="0">
              <a:solidFill>
                <a:srgbClr val="FF0000"/>
              </a:solidFill>
              <a:latin typeface="Century Gothic" panose="020B0502020202020204" pitchFamily="34" charset="0"/>
            </a:endParaRPr>
          </a:p>
          <a:p>
            <a:pPr marL="0" indent="0">
              <a:lnSpc>
                <a:spcPct val="150000"/>
              </a:lnSpc>
              <a:buNone/>
            </a:pPr>
            <a:r>
              <a:rPr lang="en-GB" sz="2800" b="1" dirty="0">
                <a:latin typeface="Century Gothic" panose="020B0502020202020204" pitchFamily="34" charset="0"/>
              </a:rPr>
              <a:t>Don’t forget to use </a:t>
            </a:r>
            <a:r>
              <a:rPr lang="en-GB" sz="2800" b="1" dirty="0">
                <a:highlight>
                  <a:srgbClr val="00FF00"/>
                </a:highlight>
                <a:latin typeface="Century Gothic" panose="020B0502020202020204" pitchFamily="34" charset="0"/>
              </a:rPr>
              <a:t>PURE SOUNDS</a:t>
            </a:r>
          </a:p>
          <a:p>
            <a:pPr>
              <a:lnSpc>
                <a:spcPct val="150000"/>
              </a:lnSpc>
            </a:pPr>
            <a:r>
              <a:rPr lang="en-GB" sz="2800" b="1" dirty="0">
                <a:solidFill>
                  <a:srgbClr val="7030A0"/>
                </a:solidFill>
                <a:latin typeface="Century Gothic" panose="020B0502020202020204" pitchFamily="34" charset="0"/>
              </a:rPr>
              <a:t>brain</a:t>
            </a:r>
          </a:p>
          <a:p>
            <a:pPr>
              <a:lnSpc>
                <a:spcPct val="150000"/>
              </a:lnSpc>
            </a:pPr>
            <a:r>
              <a:rPr lang="en-GB" sz="2800" b="1" dirty="0">
                <a:solidFill>
                  <a:srgbClr val="7030A0"/>
                </a:solidFill>
                <a:latin typeface="Century Gothic" panose="020B0502020202020204" pitchFamily="34" charset="0"/>
              </a:rPr>
              <a:t>stamp</a:t>
            </a:r>
          </a:p>
          <a:p>
            <a:pPr>
              <a:lnSpc>
                <a:spcPct val="150000"/>
              </a:lnSpc>
            </a:pPr>
            <a:r>
              <a:rPr lang="en-GB" sz="2800" b="1" dirty="0">
                <a:solidFill>
                  <a:srgbClr val="7030A0"/>
                </a:solidFill>
                <a:latin typeface="Century Gothic" panose="020B0502020202020204" pitchFamily="34" charset="0"/>
              </a:rPr>
              <a:t>cake</a:t>
            </a:r>
          </a:p>
          <a:p>
            <a:pPr marL="0" indent="0">
              <a:lnSpc>
                <a:spcPct val="150000"/>
              </a:lnSpc>
              <a:buNone/>
            </a:pPr>
            <a:endParaRPr lang="en-GB" b="1" dirty="0">
              <a:solidFill>
                <a:srgbClr val="FF0000"/>
              </a:solidFill>
              <a:latin typeface="Comic Sans MS" panose="030F0702030302020204" pitchFamily="66" charset="0"/>
            </a:endParaRPr>
          </a:p>
        </p:txBody>
      </p:sp>
      <p:pic>
        <p:nvPicPr>
          <p:cNvPr id="5" name="Picture 4">
            <a:extLst>
              <a:ext uri="{FF2B5EF4-FFF2-40B4-BE49-F238E27FC236}">
                <a16:creationId xmlns:a16="http://schemas.microsoft.com/office/drawing/2014/main" id="{71758C65-0723-4CF9-8A45-6C3A0DEF77A1}"/>
              </a:ext>
            </a:extLst>
          </p:cNvPr>
          <p:cNvPicPr>
            <a:picLocks noChangeAspect="1"/>
          </p:cNvPicPr>
          <p:nvPr/>
        </p:nvPicPr>
        <p:blipFill>
          <a:blip r:embed="rId3"/>
          <a:stretch>
            <a:fillRect/>
          </a:stretch>
        </p:blipFill>
        <p:spPr>
          <a:xfrm>
            <a:off x="4628053" y="3657600"/>
            <a:ext cx="3346366" cy="2388760"/>
          </a:xfrm>
          <a:prstGeom prst="rect">
            <a:avLst/>
          </a:prstGeom>
        </p:spPr>
      </p:pic>
    </p:spTree>
    <p:extLst>
      <p:ext uri="{BB962C8B-B14F-4D97-AF65-F5344CB8AC3E}">
        <p14:creationId xmlns:p14="http://schemas.microsoft.com/office/powerpoint/2010/main" val="24182023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0" y="-285204"/>
            <a:ext cx="9085217" cy="1123405"/>
          </a:xfrm>
        </p:spPr>
        <p:txBody>
          <a:bodyPr/>
          <a:lstStyle/>
          <a:p>
            <a:r>
              <a:rPr lang="en-GB" sz="3600" dirty="0">
                <a:solidFill>
                  <a:srgbClr val="002060"/>
                </a:solidFill>
                <a:latin typeface="Century Gothic" panose="020B0502020202020204" pitchFamily="34" charset="0"/>
              </a:rPr>
              <a:t>Support for Writing - Hold a sentence</a:t>
            </a:r>
            <a:endParaRPr lang="en-GB" sz="3600" dirty="0">
              <a:solidFill>
                <a:srgbClr val="FF0000"/>
              </a:solidFill>
              <a:latin typeface="Century Gothic" panose="020B0502020202020204" pitchFamily="34" charset="0"/>
            </a:endParaRPr>
          </a:p>
        </p:txBody>
      </p:sp>
      <p:sp>
        <p:nvSpPr>
          <p:cNvPr id="3" name="Content Placeholder 2"/>
          <p:cNvSpPr>
            <a:spLocks noGrp="1"/>
          </p:cNvSpPr>
          <p:nvPr>
            <p:ph idx="1"/>
          </p:nvPr>
        </p:nvSpPr>
        <p:spPr>
          <a:xfrm>
            <a:off x="231648" y="1079292"/>
            <a:ext cx="8802624" cy="4940507"/>
          </a:xfrm>
        </p:spPr>
        <p:txBody>
          <a:bodyPr/>
          <a:lstStyle/>
          <a:p>
            <a:pPr marL="0" indent="0">
              <a:buNone/>
            </a:pPr>
            <a:r>
              <a:rPr lang="en-GB" b="1" dirty="0">
                <a:latin typeface="Century Gothic" panose="020B0502020202020204" pitchFamily="34" charset="0"/>
              </a:rPr>
              <a:t>MTYT whole sentence until pupil remembers </a:t>
            </a:r>
            <a:r>
              <a:rPr lang="en-GB" sz="1800" b="1" dirty="0">
                <a:latin typeface="Century Gothic" panose="020B0502020202020204" pitchFamily="34" charset="0"/>
              </a:rPr>
              <a:t>(different voices)</a:t>
            </a:r>
          </a:p>
          <a:p>
            <a:pPr marL="0" indent="0">
              <a:buNone/>
            </a:pPr>
            <a:endParaRPr lang="en-GB" b="1" dirty="0">
              <a:latin typeface="Century Gothic" panose="020B0502020202020204" pitchFamily="34" charset="0"/>
            </a:endParaRPr>
          </a:p>
          <a:p>
            <a:pPr marL="0" indent="0">
              <a:buNone/>
            </a:pPr>
            <a:r>
              <a:rPr lang="en-GB" b="1" dirty="0">
                <a:latin typeface="Century Gothic" panose="020B0502020202020204" pitchFamily="34" charset="0"/>
              </a:rPr>
              <a:t>Punctuation mimes</a:t>
            </a:r>
          </a:p>
          <a:p>
            <a:pPr marL="0" indent="0">
              <a:buNone/>
            </a:pPr>
            <a:endParaRPr lang="en-GB" b="1" dirty="0">
              <a:latin typeface="Century Gothic" panose="020B0502020202020204" pitchFamily="34" charset="0"/>
            </a:endParaRPr>
          </a:p>
          <a:p>
            <a:pPr marL="0" indent="0">
              <a:buNone/>
            </a:pPr>
            <a:r>
              <a:rPr lang="en-GB" b="1" dirty="0">
                <a:latin typeface="Century Gothic" panose="020B0502020202020204" pitchFamily="34" charset="0"/>
              </a:rPr>
              <a:t>Discuss tricky words or words with new sounds</a:t>
            </a:r>
          </a:p>
          <a:p>
            <a:pPr marL="0" indent="0">
              <a:buNone/>
            </a:pPr>
            <a:endParaRPr lang="en-GB" b="1" dirty="0">
              <a:latin typeface="Century Gothic" panose="020B0502020202020204" pitchFamily="34" charset="0"/>
            </a:endParaRPr>
          </a:p>
          <a:p>
            <a:pPr marL="0" indent="0">
              <a:buNone/>
            </a:pPr>
            <a:r>
              <a:rPr lang="en-GB" b="1" dirty="0">
                <a:latin typeface="Century Gothic" panose="020B0502020202020204" pitchFamily="34" charset="0"/>
              </a:rPr>
              <a:t>Remind them to use sound fingers, chart and read over</a:t>
            </a:r>
          </a:p>
          <a:p>
            <a:pPr marL="0" indent="0">
              <a:buNone/>
            </a:pPr>
            <a:endParaRPr lang="en-GB" b="1" dirty="0">
              <a:latin typeface="Century Gothic" panose="020B0502020202020204" pitchFamily="34" charset="0"/>
            </a:endParaRPr>
          </a:p>
          <a:p>
            <a:pPr marL="0" indent="0">
              <a:buNone/>
            </a:pPr>
            <a:r>
              <a:rPr lang="en-GB" b="1" dirty="0">
                <a:latin typeface="Century Gothic" panose="020B0502020202020204" pitchFamily="34" charset="0"/>
              </a:rPr>
              <a:t>Model writing of sentence if needed </a:t>
            </a:r>
            <a:r>
              <a:rPr lang="en-GB" sz="1800" b="1" dirty="0">
                <a:latin typeface="Century Gothic" panose="020B0502020202020204" pitchFamily="34" charset="0"/>
              </a:rPr>
              <a:t>(hide)</a:t>
            </a:r>
          </a:p>
          <a:p>
            <a:pPr marL="0" indent="0">
              <a:buNone/>
            </a:pPr>
            <a:endParaRPr lang="en-GB" b="1" dirty="0">
              <a:latin typeface="Century Gothic" panose="020B0502020202020204" pitchFamily="34" charset="0"/>
            </a:endParaRPr>
          </a:p>
          <a:p>
            <a:pPr marL="0" indent="0">
              <a:buNone/>
            </a:pPr>
            <a:r>
              <a:rPr lang="en-GB" b="1" dirty="0">
                <a:latin typeface="Century Gothic" panose="020B0502020202020204" pitchFamily="34" charset="0"/>
              </a:rPr>
              <a:t>Self-Mark - Write sentence word for word – child can correct with “fancy” pen</a:t>
            </a:r>
          </a:p>
          <a:p>
            <a:pPr marL="0" indent="0">
              <a:buNone/>
            </a:pPr>
            <a:endParaRPr lang="en-GB" b="1" dirty="0">
              <a:latin typeface="Comic Sans MS" panose="030F0702030302020204" pitchFamily="66" charset="0"/>
            </a:endParaRPr>
          </a:p>
          <a:p>
            <a:pPr marL="0" indent="0">
              <a:buNone/>
            </a:pPr>
            <a:endParaRPr lang="en-GB" dirty="0">
              <a:latin typeface="Comic Sans MS" panose="030F0702030302020204" pitchFamily="66" charset="0"/>
            </a:endParaRPr>
          </a:p>
        </p:txBody>
      </p:sp>
    </p:spTree>
    <p:extLst>
      <p:ext uri="{BB962C8B-B14F-4D97-AF65-F5344CB8AC3E}">
        <p14:creationId xmlns:p14="http://schemas.microsoft.com/office/powerpoint/2010/main" val="9407538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7A5EBAB-6060-2049-B09B-DB82210ED385}"/>
              </a:ext>
            </a:extLst>
          </p:cNvPr>
          <p:cNvSpPr>
            <a:spLocks noGrp="1"/>
          </p:cNvSpPr>
          <p:nvPr>
            <p:ph type="title"/>
          </p:nvPr>
        </p:nvSpPr>
        <p:spPr>
          <a:xfrm>
            <a:off x="685800" y="-508102"/>
            <a:ext cx="7772400" cy="1295400"/>
          </a:xfrm>
        </p:spPr>
        <p:txBody>
          <a:bodyPr/>
          <a:lstStyle/>
          <a:p>
            <a:r>
              <a:rPr lang="en-GB" sz="3600" dirty="0">
                <a:latin typeface="Century Gothic" panose="020B0502020202020204" pitchFamily="34" charset="0"/>
              </a:rPr>
              <a:t>Red Words</a:t>
            </a:r>
            <a:endParaRPr lang="en-GB" sz="3600" dirty="0"/>
          </a:p>
        </p:txBody>
      </p:sp>
      <p:sp>
        <p:nvSpPr>
          <p:cNvPr id="6" name="TextBox 5">
            <a:extLst>
              <a:ext uri="{FF2B5EF4-FFF2-40B4-BE49-F238E27FC236}">
                <a16:creationId xmlns:a16="http://schemas.microsoft.com/office/drawing/2014/main" id="{C833ECAC-64E1-7C54-7AE6-F0C07F71A077}"/>
              </a:ext>
            </a:extLst>
          </p:cNvPr>
          <p:cNvSpPr txBox="1"/>
          <p:nvPr/>
        </p:nvSpPr>
        <p:spPr>
          <a:xfrm>
            <a:off x="475460" y="2469673"/>
            <a:ext cx="8718698" cy="3908762"/>
          </a:xfrm>
          <a:prstGeom prst="rect">
            <a:avLst/>
          </a:prstGeom>
          <a:noFill/>
        </p:spPr>
        <p:txBody>
          <a:bodyPr wrap="square">
            <a:spAutoFit/>
          </a:bodyPr>
          <a:lstStyle/>
          <a:p>
            <a:endParaRPr lang="en-GB" sz="2800" dirty="0">
              <a:latin typeface="Century Gothic" panose="020B0502020202020204" pitchFamily="34" charset="0"/>
            </a:endParaRPr>
          </a:p>
          <a:p>
            <a:endParaRPr lang="en-GB" sz="2800" dirty="0">
              <a:latin typeface="Century Gothic" panose="020B0502020202020204" pitchFamily="34" charset="0"/>
            </a:endParaRPr>
          </a:p>
          <a:p>
            <a:endParaRPr lang="en-GB" sz="2800" dirty="0">
              <a:latin typeface="Century Gothic" panose="020B0502020202020204" pitchFamily="34" charset="0"/>
            </a:endParaRPr>
          </a:p>
          <a:p>
            <a:endParaRPr lang="en-GB" sz="2800" dirty="0">
              <a:latin typeface="Century Gothic" panose="020B0502020202020204" pitchFamily="34" charset="0"/>
            </a:endParaRPr>
          </a:p>
          <a:p>
            <a:endParaRPr lang="en-GB" sz="2800" dirty="0">
              <a:latin typeface="Century Gothic" panose="020B0502020202020204" pitchFamily="34" charset="0"/>
            </a:endParaRPr>
          </a:p>
          <a:p>
            <a:endParaRPr lang="en-GB" sz="2800" dirty="0">
              <a:latin typeface="Century Gothic" panose="020B0502020202020204" pitchFamily="34" charset="0"/>
            </a:endParaRPr>
          </a:p>
          <a:p>
            <a:endParaRPr lang="en-GB" sz="2800" dirty="0">
              <a:latin typeface="Century Gothic" panose="020B0502020202020204" pitchFamily="34" charset="0"/>
            </a:endParaRPr>
          </a:p>
          <a:p>
            <a:endParaRPr lang="en-GB" sz="2800" dirty="0">
              <a:latin typeface="Century Gothic" panose="020B0502020202020204" pitchFamily="34" charset="0"/>
            </a:endParaRPr>
          </a:p>
          <a:p>
            <a:r>
              <a:rPr lang="en-GB" sz="2400" dirty="0">
                <a:latin typeface="Century Gothic" panose="020B0502020202020204" pitchFamily="34" charset="0"/>
              </a:rPr>
              <a:t>Speed + accuracy = automaticity</a:t>
            </a:r>
          </a:p>
        </p:txBody>
      </p:sp>
      <p:sp>
        <p:nvSpPr>
          <p:cNvPr id="2" name="Rectangle 1">
            <a:extLst>
              <a:ext uri="{FF2B5EF4-FFF2-40B4-BE49-F238E27FC236}">
                <a16:creationId xmlns:a16="http://schemas.microsoft.com/office/drawing/2014/main" id="{A886CA20-6252-7B06-8E7D-4894BD60A724}"/>
              </a:ext>
            </a:extLst>
          </p:cNvPr>
          <p:cNvSpPr/>
          <p:nvPr/>
        </p:nvSpPr>
        <p:spPr>
          <a:xfrm>
            <a:off x="496635" y="1598267"/>
            <a:ext cx="3852427" cy="1990061"/>
          </a:xfrm>
          <a:prstGeom prst="rect">
            <a:avLst/>
          </a:prstGeom>
          <a:solidFill>
            <a:srgbClr val="EE4CF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 typeface="Arial" panose="020B0604020202020204" pitchFamily="34" charset="0"/>
              <a:buChar char="•"/>
            </a:pPr>
            <a:r>
              <a:rPr lang="en-GB" sz="2400" b="1" dirty="0">
                <a:solidFill>
                  <a:srgbClr val="002060"/>
                </a:solidFill>
                <a:latin typeface="Century Gothic" panose="020B0502020202020204" pitchFamily="34" charset="0"/>
              </a:rPr>
              <a:t>Tricky bit?</a:t>
            </a:r>
          </a:p>
          <a:p>
            <a:pPr marL="342900" indent="-342900">
              <a:buFont typeface="Arial" panose="020B0604020202020204" pitchFamily="34" charset="0"/>
              <a:buChar char="•"/>
            </a:pPr>
            <a:endParaRPr lang="en-GB" sz="2400" b="1" dirty="0">
              <a:solidFill>
                <a:srgbClr val="002060"/>
              </a:solidFill>
              <a:latin typeface="Century Gothic" panose="020B0502020202020204" pitchFamily="34" charset="0"/>
            </a:endParaRPr>
          </a:p>
          <a:p>
            <a:pPr marL="342900" indent="-342900">
              <a:buFont typeface="Arial" panose="020B0604020202020204" pitchFamily="34" charset="0"/>
              <a:buChar char="•"/>
            </a:pPr>
            <a:r>
              <a:rPr lang="en-GB" sz="2400" b="1" dirty="0">
                <a:solidFill>
                  <a:srgbClr val="002060"/>
                </a:solidFill>
                <a:latin typeface="Century Gothic" panose="020B0502020202020204" pitchFamily="34" charset="0"/>
              </a:rPr>
              <a:t>Read the word</a:t>
            </a:r>
          </a:p>
        </p:txBody>
      </p:sp>
      <p:sp>
        <p:nvSpPr>
          <p:cNvPr id="11" name="Rectangle 10">
            <a:extLst>
              <a:ext uri="{FF2B5EF4-FFF2-40B4-BE49-F238E27FC236}">
                <a16:creationId xmlns:a16="http://schemas.microsoft.com/office/drawing/2014/main" id="{716E5DBF-B5E6-895B-8BCB-066C6AF54470}"/>
              </a:ext>
            </a:extLst>
          </p:cNvPr>
          <p:cNvSpPr/>
          <p:nvPr/>
        </p:nvSpPr>
        <p:spPr bwMode="auto">
          <a:xfrm>
            <a:off x="4942782" y="1658704"/>
            <a:ext cx="3048001" cy="1444487"/>
          </a:xfrm>
          <a:prstGeom prst="rect">
            <a:avLst/>
          </a:prstGeom>
          <a:solidFill>
            <a:srgbClr val="FF50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GB" sz="2400" dirty="0">
                <a:latin typeface="Arial" panose="020B0604020202020204" pitchFamily="34" charset="0"/>
                <a:ea typeface="ＭＳ Ｐゴシック" panose="020B0600070205080204" pitchFamily="34" charset="-128"/>
              </a:rPr>
              <a:t> </a:t>
            </a:r>
          </a:p>
          <a:p>
            <a:pPr marL="0" marR="0" indent="0" algn="ctr" defTabSz="914400" rtl="0" eaLnBrk="0" fontAlgn="base" latinLnBrk="0" hangingPunct="0">
              <a:lnSpc>
                <a:spcPct val="100000"/>
              </a:lnSpc>
              <a:spcBef>
                <a:spcPct val="0"/>
              </a:spcBef>
              <a:spcAft>
                <a:spcPct val="0"/>
              </a:spcAft>
              <a:buClrTx/>
              <a:buSzTx/>
              <a:buFontTx/>
              <a:buNone/>
              <a:tabLst/>
            </a:pPr>
            <a:r>
              <a:rPr lang="en-GB" sz="4400" dirty="0">
                <a:solidFill>
                  <a:srgbClr val="05050F"/>
                </a:solidFill>
                <a:ea typeface="ＭＳ Ｐゴシック" panose="020B0600070205080204" pitchFamily="34" charset="-128"/>
              </a:rPr>
              <a:t>put</a:t>
            </a:r>
          </a:p>
        </p:txBody>
      </p:sp>
      <p:sp>
        <p:nvSpPr>
          <p:cNvPr id="13" name="Rectangle 12">
            <a:extLst>
              <a:ext uri="{FF2B5EF4-FFF2-40B4-BE49-F238E27FC236}">
                <a16:creationId xmlns:a16="http://schemas.microsoft.com/office/drawing/2014/main" id="{B0E8190C-88E7-3919-91C0-02AFF63A4C6C}"/>
              </a:ext>
            </a:extLst>
          </p:cNvPr>
          <p:cNvSpPr/>
          <p:nvPr/>
        </p:nvSpPr>
        <p:spPr bwMode="auto">
          <a:xfrm>
            <a:off x="5808555" y="2843306"/>
            <a:ext cx="3048001" cy="1444487"/>
          </a:xfrm>
          <a:prstGeom prst="rect">
            <a:avLst/>
          </a:prstGeom>
          <a:solidFill>
            <a:srgbClr val="FF50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GB" sz="2400" dirty="0">
                <a:latin typeface="Arial" panose="020B0604020202020204" pitchFamily="34" charset="0"/>
                <a:ea typeface="ＭＳ Ｐゴシック" panose="020B0600070205080204" pitchFamily="34" charset="-128"/>
              </a:rPr>
              <a:t> </a:t>
            </a:r>
          </a:p>
          <a:p>
            <a:pPr marL="0" marR="0" indent="0" algn="ctr" defTabSz="914400" rtl="0" eaLnBrk="0" fontAlgn="base" latinLnBrk="0" hangingPunct="0">
              <a:lnSpc>
                <a:spcPct val="100000"/>
              </a:lnSpc>
              <a:spcBef>
                <a:spcPct val="0"/>
              </a:spcBef>
              <a:spcAft>
                <a:spcPct val="0"/>
              </a:spcAft>
              <a:buClrTx/>
              <a:buSzTx/>
              <a:buFontTx/>
              <a:buNone/>
              <a:tabLst/>
            </a:pPr>
            <a:r>
              <a:rPr lang="en-GB" sz="4400" dirty="0">
                <a:solidFill>
                  <a:srgbClr val="05050F"/>
                </a:solidFill>
                <a:ea typeface="ＭＳ Ｐゴシック" panose="020B0600070205080204" pitchFamily="34" charset="-128"/>
              </a:rPr>
              <a:t>the</a:t>
            </a:r>
          </a:p>
        </p:txBody>
      </p:sp>
      <p:sp>
        <p:nvSpPr>
          <p:cNvPr id="5" name="Rectangle 4">
            <a:extLst>
              <a:ext uri="{FF2B5EF4-FFF2-40B4-BE49-F238E27FC236}">
                <a16:creationId xmlns:a16="http://schemas.microsoft.com/office/drawing/2014/main" id="{AE9FCF3F-7445-293E-9B47-F73968CF9B6F}"/>
              </a:ext>
            </a:extLst>
          </p:cNvPr>
          <p:cNvSpPr/>
          <p:nvPr/>
        </p:nvSpPr>
        <p:spPr bwMode="auto">
          <a:xfrm>
            <a:off x="5311082" y="4098222"/>
            <a:ext cx="3048001" cy="1444487"/>
          </a:xfrm>
          <a:prstGeom prst="rect">
            <a:avLst/>
          </a:prstGeom>
          <a:solidFill>
            <a:srgbClr val="FF50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GB" sz="2400" dirty="0">
                <a:latin typeface="Arial" panose="020B0604020202020204" pitchFamily="34" charset="0"/>
                <a:ea typeface="ＭＳ Ｐゴシック" panose="020B0600070205080204" pitchFamily="34" charset="-128"/>
              </a:rPr>
              <a:t> </a:t>
            </a:r>
          </a:p>
          <a:p>
            <a:pPr marL="0" marR="0" indent="0" algn="ctr" defTabSz="914400" rtl="0" eaLnBrk="0" fontAlgn="base" latinLnBrk="0" hangingPunct="0">
              <a:lnSpc>
                <a:spcPct val="100000"/>
              </a:lnSpc>
              <a:spcBef>
                <a:spcPct val="0"/>
              </a:spcBef>
              <a:spcAft>
                <a:spcPct val="0"/>
              </a:spcAft>
              <a:buClrTx/>
              <a:buSzTx/>
              <a:buFontTx/>
              <a:buNone/>
              <a:tabLst/>
            </a:pPr>
            <a:r>
              <a:rPr lang="en-GB" sz="4400" dirty="0">
                <a:solidFill>
                  <a:srgbClr val="05050F"/>
                </a:solidFill>
                <a:ea typeface="ＭＳ Ｐゴシック" panose="020B0600070205080204" pitchFamily="34" charset="-128"/>
              </a:rPr>
              <a:t>said</a:t>
            </a:r>
          </a:p>
        </p:txBody>
      </p:sp>
      <p:pic>
        <p:nvPicPr>
          <p:cNvPr id="7" name="Picture 6">
            <a:extLst>
              <a:ext uri="{FF2B5EF4-FFF2-40B4-BE49-F238E27FC236}">
                <a16:creationId xmlns:a16="http://schemas.microsoft.com/office/drawing/2014/main" id="{97B928A0-BB67-C55D-FCEF-E1D9FF89EB40}"/>
              </a:ext>
            </a:extLst>
          </p:cNvPr>
          <p:cNvPicPr>
            <a:picLocks noChangeAspect="1"/>
          </p:cNvPicPr>
          <p:nvPr/>
        </p:nvPicPr>
        <p:blipFill>
          <a:blip r:embed="rId3"/>
          <a:stretch>
            <a:fillRect/>
          </a:stretch>
        </p:blipFill>
        <p:spPr>
          <a:xfrm>
            <a:off x="6377883" y="5349509"/>
            <a:ext cx="1981200" cy="952500"/>
          </a:xfrm>
          <a:prstGeom prst="rect">
            <a:avLst/>
          </a:prstGeom>
        </p:spPr>
      </p:pic>
      <p:sp>
        <p:nvSpPr>
          <p:cNvPr id="8" name="Rectangle 7">
            <a:extLst>
              <a:ext uri="{FF2B5EF4-FFF2-40B4-BE49-F238E27FC236}">
                <a16:creationId xmlns:a16="http://schemas.microsoft.com/office/drawing/2014/main" id="{90969216-CF94-E92E-8C9A-690F863DF2E1}"/>
              </a:ext>
            </a:extLst>
          </p:cNvPr>
          <p:cNvSpPr/>
          <p:nvPr/>
        </p:nvSpPr>
        <p:spPr>
          <a:xfrm>
            <a:off x="784917" y="4035045"/>
            <a:ext cx="2504811" cy="1507664"/>
          </a:xfrm>
          <a:prstGeom prst="rect">
            <a:avLst/>
          </a:prstGeom>
          <a:solidFill>
            <a:srgbClr val="FFCC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b="1" dirty="0">
              <a:solidFill>
                <a:srgbClr val="002060"/>
              </a:solidFill>
              <a:latin typeface="Century Gothic" panose="020B0502020202020204" pitchFamily="34" charset="0"/>
            </a:endParaRPr>
          </a:p>
          <a:p>
            <a:pPr algn="ctr"/>
            <a:r>
              <a:rPr lang="en-GB" b="1" dirty="0">
                <a:solidFill>
                  <a:srgbClr val="7030A0"/>
                </a:solidFill>
                <a:latin typeface="Century Gothic" panose="020B0502020202020204" pitchFamily="34" charset="0"/>
              </a:rPr>
              <a:t>LDST - we use letter names to spell</a:t>
            </a:r>
          </a:p>
          <a:p>
            <a:endParaRPr lang="en-GB" b="1" dirty="0">
              <a:solidFill>
                <a:srgbClr val="002060"/>
              </a:solidFill>
              <a:latin typeface="Century Gothic" panose="020B0502020202020204" pitchFamily="34" charset="0"/>
            </a:endParaRPr>
          </a:p>
        </p:txBody>
      </p:sp>
    </p:spTree>
    <p:extLst>
      <p:ext uri="{BB962C8B-B14F-4D97-AF65-F5344CB8AC3E}">
        <p14:creationId xmlns:p14="http://schemas.microsoft.com/office/powerpoint/2010/main" val="9980727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309488" y="8206"/>
            <a:ext cx="8595360" cy="829994"/>
          </a:xfrm>
        </p:spPr>
        <p:txBody>
          <a:bodyPr/>
          <a:lstStyle/>
          <a:p>
            <a:r>
              <a:rPr lang="en-GB" sz="3600" dirty="0">
                <a:solidFill>
                  <a:srgbClr val="FF0000"/>
                </a:solidFill>
                <a:latin typeface="Century Gothic" panose="020B0502020202020204" pitchFamily="34" charset="0"/>
              </a:rPr>
              <a:t>Red</a:t>
            </a:r>
            <a:r>
              <a:rPr lang="en-GB" sz="3600" dirty="0">
                <a:latin typeface="Century Gothic" panose="020B0502020202020204" pitchFamily="34" charset="0"/>
              </a:rPr>
              <a:t> Words</a:t>
            </a:r>
          </a:p>
        </p:txBody>
      </p:sp>
      <p:sp>
        <p:nvSpPr>
          <p:cNvPr id="3" name="Content Placeholder 2"/>
          <p:cNvSpPr>
            <a:spLocks noGrp="1"/>
          </p:cNvSpPr>
          <p:nvPr>
            <p:ph idx="1"/>
          </p:nvPr>
        </p:nvSpPr>
        <p:spPr>
          <a:xfrm>
            <a:off x="309488" y="838200"/>
            <a:ext cx="8834511" cy="4866248"/>
          </a:xfrm>
        </p:spPr>
        <p:txBody>
          <a:bodyPr/>
          <a:lstStyle/>
          <a:p>
            <a:pPr marL="0" indent="0">
              <a:buNone/>
            </a:pPr>
            <a:r>
              <a:rPr lang="en-GB" b="1" dirty="0">
                <a:solidFill>
                  <a:srgbClr val="002060"/>
                </a:solidFill>
                <a:latin typeface="Comic Sans MS" panose="030F0702030302020204" pitchFamily="66" charset="0"/>
              </a:rPr>
              <a:t> </a:t>
            </a:r>
            <a:r>
              <a:rPr lang="en-GB" b="1" dirty="0">
                <a:solidFill>
                  <a:srgbClr val="002060"/>
                </a:solidFill>
                <a:latin typeface="Century Gothic" panose="020B0502020202020204" pitchFamily="34" charset="0"/>
              </a:rPr>
              <a:t>Common words </a:t>
            </a:r>
            <a:r>
              <a:rPr lang="en-GB" dirty="0">
                <a:solidFill>
                  <a:srgbClr val="002060"/>
                </a:solidFill>
                <a:latin typeface="Century Gothic" panose="020B0502020202020204" pitchFamily="34" charset="0"/>
              </a:rPr>
              <a:t>that contain </a:t>
            </a:r>
            <a:r>
              <a:rPr lang="en-GB" dirty="0">
                <a:latin typeface="Century Gothic" panose="020B0502020202020204" pitchFamily="34" charset="0"/>
              </a:rPr>
              <a:t>tricky spelling (grapheme) </a:t>
            </a:r>
          </a:p>
          <a:p>
            <a:pPr marL="0" indent="0">
              <a:buNone/>
            </a:pPr>
            <a:r>
              <a:rPr lang="en-GB" dirty="0">
                <a:latin typeface="Century Gothic" panose="020B0502020202020204" pitchFamily="34" charset="0"/>
              </a:rPr>
              <a:t>  making them harder to read using phonic knowledge</a:t>
            </a:r>
          </a:p>
          <a:p>
            <a:pPr marL="0" indent="0">
              <a:buNone/>
            </a:pPr>
            <a:endParaRPr lang="en-GB" dirty="0">
              <a:latin typeface="Century Gothic" panose="020B0502020202020204" pitchFamily="34" charset="0"/>
            </a:endParaRPr>
          </a:p>
          <a:p>
            <a:r>
              <a:rPr lang="en-GB" dirty="0">
                <a:latin typeface="Century Gothic" panose="020B0502020202020204" pitchFamily="34" charset="0"/>
              </a:rPr>
              <a:t>Point out known phonics and the tricky letters. </a:t>
            </a:r>
          </a:p>
          <a:p>
            <a:r>
              <a:rPr lang="en-GB" dirty="0">
                <a:latin typeface="Century Gothic" panose="020B0502020202020204" pitchFamily="34" charset="0"/>
              </a:rPr>
              <a:t>Word within word e.g., </a:t>
            </a:r>
            <a:r>
              <a:rPr lang="en-GB" dirty="0">
                <a:solidFill>
                  <a:srgbClr val="FF0000"/>
                </a:solidFill>
                <a:latin typeface="Century Gothic" panose="020B0502020202020204" pitchFamily="34" charset="0"/>
              </a:rPr>
              <a:t>here</a:t>
            </a:r>
          </a:p>
          <a:p>
            <a:r>
              <a:rPr lang="en-GB" dirty="0">
                <a:latin typeface="Century Gothic" panose="020B0502020202020204" pitchFamily="34" charset="0"/>
              </a:rPr>
              <a:t>Memory link / emphasise sounds – ne</a:t>
            </a:r>
            <a:r>
              <a:rPr lang="en-GB" dirty="0">
                <a:solidFill>
                  <a:srgbClr val="FF0000"/>
                </a:solidFill>
                <a:latin typeface="Century Gothic" panose="020B0502020202020204" pitchFamily="34" charset="0"/>
              </a:rPr>
              <a:t>c</a:t>
            </a:r>
            <a:r>
              <a:rPr lang="en-GB" dirty="0">
                <a:latin typeface="Century Gothic" panose="020B0502020202020204" pitchFamily="34" charset="0"/>
              </a:rPr>
              <a:t>e</a:t>
            </a:r>
            <a:r>
              <a:rPr lang="en-GB" dirty="0">
                <a:solidFill>
                  <a:srgbClr val="FF0000"/>
                </a:solidFill>
                <a:latin typeface="Century Gothic" panose="020B0502020202020204" pitchFamily="34" charset="0"/>
              </a:rPr>
              <a:t>ss</a:t>
            </a:r>
            <a:r>
              <a:rPr lang="en-GB" dirty="0">
                <a:latin typeface="Century Gothic" panose="020B0502020202020204" pitchFamily="34" charset="0"/>
              </a:rPr>
              <a:t>ary</a:t>
            </a:r>
          </a:p>
          <a:p>
            <a:endParaRPr lang="en-GB" b="1" dirty="0">
              <a:latin typeface="Century Gothic" panose="020B0502020202020204" pitchFamily="34" charset="0"/>
            </a:endParaRPr>
          </a:p>
          <a:p>
            <a:endParaRPr lang="en-GB" dirty="0">
              <a:latin typeface="Comic Sans MS" panose="030F0702030302020204" pitchFamily="66" charset="0"/>
            </a:endParaRPr>
          </a:p>
        </p:txBody>
      </p:sp>
      <p:sp>
        <p:nvSpPr>
          <p:cNvPr id="4" name="Rectangle 3">
            <a:extLst>
              <a:ext uri="{FF2B5EF4-FFF2-40B4-BE49-F238E27FC236}">
                <a16:creationId xmlns:a16="http://schemas.microsoft.com/office/drawing/2014/main" id="{DC85CCB8-BC21-9254-9523-025B35E311B9}"/>
              </a:ext>
            </a:extLst>
          </p:cNvPr>
          <p:cNvSpPr/>
          <p:nvPr/>
        </p:nvSpPr>
        <p:spPr>
          <a:xfrm>
            <a:off x="792305" y="3724984"/>
            <a:ext cx="7629726" cy="3001187"/>
          </a:xfrm>
          <a:prstGeom prst="rect">
            <a:avLst/>
          </a:prstGeom>
          <a:solidFill>
            <a:srgbClr val="CC99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GB" sz="2400" b="1" i="0" u="none" strike="noStrike" kern="1200" cap="none" spc="0" normalizeH="0" baseline="0" noProof="0" dirty="0">
                <a:ln>
                  <a:noFill/>
                </a:ln>
                <a:solidFill>
                  <a:srgbClr val="272776"/>
                </a:solidFill>
                <a:effectLst/>
                <a:uLnTx/>
                <a:uFillTx/>
                <a:latin typeface="Century Gothic" panose="020B0502020202020204" pitchFamily="34" charset="0"/>
                <a:ea typeface="ＭＳ Ｐゴシック"/>
                <a:cs typeface="+mn-cs"/>
              </a:rPr>
              <a:t>Games/activities:</a:t>
            </a:r>
            <a:endParaRPr kumimoji="1" lang="en-GB" sz="2400" b="0" i="0" u="none" strike="noStrike" kern="1200" cap="none" spc="0" normalizeH="0" baseline="0" noProof="0" dirty="0">
              <a:ln>
                <a:noFill/>
              </a:ln>
              <a:solidFill>
                <a:srgbClr val="272776"/>
              </a:solidFill>
              <a:effectLst/>
              <a:uLnTx/>
              <a:uFillTx/>
              <a:latin typeface="Century Gothic" panose="020B0502020202020204" pitchFamily="34" charset="0"/>
              <a:ea typeface="ＭＳ Ｐゴシック"/>
              <a:cs typeface="+mn-cs"/>
            </a:endParaRPr>
          </a:p>
          <a:p>
            <a:pPr marL="257175" marR="0" lvl="0" indent="-257175" algn="l" defTabSz="914400" rtl="0" eaLnBrk="1" fontAlgn="base" latinLnBrk="0" hangingPunct="1">
              <a:lnSpc>
                <a:spcPct val="100000"/>
              </a:lnSpc>
              <a:spcBef>
                <a:spcPct val="20000"/>
              </a:spcBef>
              <a:spcAft>
                <a:spcPct val="0"/>
              </a:spcAft>
              <a:buClrTx/>
              <a:buSzTx/>
              <a:buFontTx/>
              <a:buChar char="•"/>
              <a:tabLst/>
              <a:defRPr/>
            </a:pPr>
            <a:r>
              <a:rPr kumimoji="1" lang="en-GB" sz="2400" b="0" i="0" u="none" strike="noStrike" kern="1200" cap="none" spc="0" normalizeH="0" baseline="0" noProof="0" dirty="0">
                <a:ln>
                  <a:noFill/>
                </a:ln>
                <a:solidFill>
                  <a:srgbClr val="272776"/>
                </a:solidFill>
                <a:effectLst/>
                <a:uLnTx/>
                <a:uFillTx/>
                <a:latin typeface="Century Gothic" panose="020B0502020202020204" pitchFamily="34" charset="0"/>
                <a:ea typeface="ＭＳ Ｐゴシック"/>
                <a:cs typeface="+mn-cs"/>
              </a:rPr>
              <a:t>Post its stuck round room. Give to parents</a:t>
            </a:r>
          </a:p>
          <a:p>
            <a:pPr marL="257175" marR="0" lvl="0" indent="-257175" algn="l" defTabSz="914400" rtl="0" eaLnBrk="1" fontAlgn="base" latinLnBrk="0" hangingPunct="1">
              <a:lnSpc>
                <a:spcPct val="100000"/>
              </a:lnSpc>
              <a:spcBef>
                <a:spcPct val="20000"/>
              </a:spcBef>
              <a:spcAft>
                <a:spcPct val="0"/>
              </a:spcAft>
              <a:buClrTx/>
              <a:buSzTx/>
              <a:buFontTx/>
              <a:buChar char="•"/>
              <a:tabLst/>
              <a:defRPr/>
            </a:pPr>
            <a:r>
              <a:rPr kumimoji="1" lang="en-GB" sz="2400" b="0" i="0" u="none" strike="noStrike" kern="1200" cap="none" spc="0" normalizeH="0" baseline="0" noProof="0" dirty="0">
                <a:ln>
                  <a:noFill/>
                </a:ln>
                <a:solidFill>
                  <a:srgbClr val="272776"/>
                </a:solidFill>
                <a:effectLst/>
                <a:uLnTx/>
                <a:uFillTx/>
                <a:latin typeface="Century Gothic" panose="020B0502020202020204" pitchFamily="34" charset="0"/>
                <a:ea typeface="ＭＳ Ｐゴシック"/>
                <a:cs typeface="+mn-cs"/>
              </a:rPr>
              <a:t>Personalise it – drawing the word</a:t>
            </a:r>
          </a:p>
          <a:p>
            <a:pPr marL="257175" marR="0" lvl="0" indent="-257175" algn="l" defTabSz="914400" rtl="0" eaLnBrk="1" fontAlgn="base" latinLnBrk="0" hangingPunct="1">
              <a:lnSpc>
                <a:spcPct val="100000"/>
              </a:lnSpc>
              <a:spcBef>
                <a:spcPct val="20000"/>
              </a:spcBef>
              <a:spcAft>
                <a:spcPct val="0"/>
              </a:spcAft>
              <a:buClrTx/>
              <a:buSzTx/>
              <a:buFontTx/>
              <a:buChar char="•"/>
              <a:tabLst/>
              <a:defRPr/>
            </a:pPr>
            <a:r>
              <a:rPr kumimoji="1" lang="en-GB" sz="2400" b="0" i="0" u="none" strike="noStrike" kern="1200" cap="none" spc="0" normalizeH="0" baseline="0" noProof="0" dirty="0">
                <a:ln>
                  <a:noFill/>
                </a:ln>
                <a:solidFill>
                  <a:srgbClr val="272776"/>
                </a:solidFill>
                <a:effectLst/>
                <a:uLnTx/>
                <a:uFillTx/>
                <a:latin typeface="Century Gothic" panose="020B0502020202020204" pitchFamily="34" charset="0"/>
                <a:ea typeface="ＭＳ Ｐゴシック"/>
                <a:cs typeface="+mn-cs"/>
              </a:rPr>
              <a:t>Wordsearches, box dictation – size and shape</a:t>
            </a:r>
          </a:p>
          <a:p>
            <a:pPr marL="257175" marR="0" lvl="0" indent="-257175" algn="l" defTabSz="914400" rtl="0" eaLnBrk="1" fontAlgn="base" latinLnBrk="0" hangingPunct="1">
              <a:lnSpc>
                <a:spcPct val="100000"/>
              </a:lnSpc>
              <a:spcBef>
                <a:spcPct val="20000"/>
              </a:spcBef>
              <a:spcAft>
                <a:spcPct val="0"/>
              </a:spcAft>
              <a:buClrTx/>
              <a:buSzTx/>
              <a:buFontTx/>
              <a:buChar char="•"/>
              <a:tabLst/>
              <a:defRPr/>
            </a:pPr>
            <a:r>
              <a:rPr kumimoji="1" lang="en-GB" sz="2400" b="0" i="0" u="none" strike="noStrike" kern="1200" cap="none" spc="0" normalizeH="0" baseline="0" noProof="0" dirty="0">
                <a:ln>
                  <a:noFill/>
                </a:ln>
                <a:solidFill>
                  <a:srgbClr val="272776"/>
                </a:solidFill>
                <a:effectLst/>
                <a:uLnTx/>
                <a:uFillTx/>
                <a:latin typeface="Century Gothic" panose="020B0502020202020204" pitchFamily="34" charset="0"/>
                <a:ea typeface="ＭＳ Ｐゴシック"/>
                <a:cs typeface="+mn-cs"/>
              </a:rPr>
              <a:t>ICT – Wordsharks, iPad apps, Education City etc</a:t>
            </a:r>
          </a:p>
          <a:p>
            <a:pPr marL="257175" marR="0" lvl="0" indent="-257175" algn="l" defTabSz="914400" rtl="0" eaLnBrk="1" fontAlgn="base" latinLnBrk="0" hangingPunct="1">
              <a:lnSpc>
                <a:spcPct val="100000"/>
              </a:lnSpc>
              <a:spcBef>
                <a:spcPct val="20000"/>
              </a:spcBef>
              <a:spcAft>
                <a:spcPct val="0"/>
              </a:spcAft>
              <a:buClrTx/>
              <a:buSzTx/>
              <a:buFontTx/>
              <a:buChar char="•"/>
              <a:tabLst/>
              <a:defRPr/>
            </a:pPr>
            <a:r>
              <a:rPr kumimoji="1" lang="en-GB" sz="2400" b="0" i="0" u="sng" strike="noStrike" kern="1200" cap="none" spc="0" normalizeH="0" baseline="0" noProof="0" dirty="0">
                <a:ln>
                  <a:noFill/>
                </a:ln>
                <a:solidFill>
                  <a:srgbClr val="272776"/>
                </a:solidFill>
                <a:effectLst/>
                <a:uLnTx/>
                <a:uFillTx/>
                <a:latin typeface="Century Gothic" panose="020B0502020202020204" pitchFamily="34" charset="0"/>
                <a:ea typeface="ＭＳ Ｐゴシック"/>
                <a:cs typeface="+mn-cs"/>
              </a:rPr>
              <a:t>worksheetgenius.com </a:t>
            </a:r>
          </a:p>
        </p:txBody>
      </p:sp>
    </p:spTree>
    <p:extLst>
      <p:ext uri="{BB962C8B-B14F-4D97-AF65-F5344CB8AC3E}">
        <p14:creationId xmlns:p14="http://schemas.microsoft.com/office/powerpoint/2010/main" val="25755615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93405"/>
            <a:ext cx="7772400" cy="724829"/>
          </a:xfrm>
        </p:spPr>
        <p:txBody>
          <a:bodyPr/>
          <a:lstStyle/>
          <a:p>
            <a:r>
              <a:rPr lang="en-GB" sz="3600" dirty="0">
                <a:latin typeface="Century Gothic" panose="020B0502020202020204" pitchFamily="34" charset="0"/>
              </a:rPr>
              <a:t>Aims</a:t>
            </a:r>
          </a:p>
        </p:txBody>
      </p:sp>
      <p:sp>
        <p:nvSpPr>
          <p:cNvPr id="4" name="Content Placeholder 3">
            <a:extLst>
              <a:ext uri="{FF2B5EF4-FFF2-40B4-BE49-F238E27FC236}">
                <a16:creationId xmlns:a16="http://schemas.microsoft.com/office/drawing/2014/main" id="{F88D0CD9-4E6D-E390-B6F3-29B8CA218673}"/>
              </a:ext>
            </a:extLst>
          </p:cNvPr>
          <p:cNvSpPr>
            <a:spLocks noGrp="1"/>
          </p:cNvSpPr>
          <p:nvPr>
            <p:ph idx="1"/>
          </p:nvPr>
        </p:nvSpPr>
        <p:spPr>
          <a:xfrm>
            <a:off x="685800" y="1981200"/>
            <a:ext cx="7772400" cy="1610139"/>
          </a:xfrm>
        </p:spPr>
        <p:txBody>
          <a:bodyPr/>
          <a:lstStyle/>
          <a:p>
            <a:pPr marL="0" indent="0" algn="ctr">
              <a:buNone/>
            </a:pPr>
            <a:r>
              <a:rPr lang="en-GB" sz="3600" dirty="0">
                <a:latin typeface="Century Gothic" panose="020B0502020202020204" pitchFamily="34" charset="0"/>
              </a:rPr>
              <a:t>Resources and strategies for parents</a:t>
            </a:r>
          </a:p>
        </p:txBody>
      </p:sp>
    </p:spTree>
    <p:extLst>
      <p:ext uri="{BB962C8B-B14F-4D97-AF65-F5344CB8AC3E}">
        <p14:creationId xmlns:p14="http://schemas.microsoft.com/office/powerpoint/2010/main" val="29410926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F9BC048-2C82-7604-14C3-7BB6F9934037}"/>
              </a:ext>
            </a:extLst>
          </p:cNvPr>
          <p:cNvPicPr>
            <a:picLocks noChangeAspect="1"/>
          </p:cNvPicPr>
          <p:nvPr/>
        </p:nvPicPr>
        <p:blipFill>
          <a:blip r:embed="rId2"/>
          <a:stretch>
            <a:fillRect/>
          </a:stretch>
        </p:blipFill>
        <p:spPr>
          <a:xfrm>
            <a:off x="270799" y="1619935"/>
            <a:ext cx="3480619" cy="2686593"/>
          </a:xfrm>
          <a:prstGeom prst="rect">
            <a:avLst/>
          </a:prstGeom>
        </p:spPr>
      </p:pic>
      <p:pic>
        <p:nvPicPr>
          <p:cNvPr id="5" name="Picture 4">
            <a:extLst>
              <a:ext uri="{FF2B5EF4-FFF2-40B4-BE49-F238E27FC236}">
                <a16:creationId xmlns:a16="http://schemas.microsoft.com/office/drawing/2014/main" id="{A56966B1-3FCC-3514-72F0-64F00AB2B48F}"/>
              </a:ext>
            </a:extLst>
          </p:cNvPr>
          <p:cNvPicPr>
            <a:picLocks noChangeAspect="1"/>
          </p:cNvPicPr>
          <p:nvPr/>
        </p:nvPicPr>
        <p:blipFill>
          <a:blip r:embed="rId3"/>
          <a:stretch>
            <a:fillRect/>
          </a:stretch>
        </p:blipFill>
        <p:spPr>
          <a:xfrm>
            <a:off x="3375125" y="2783034"/>
            <a:ext cx="5498076" cy="3405721"/>
          </a:xfrm>
          <a:prstGeom prst="rect">
            <a:avLst/>
          </a:prstGeom>
        </p:spPr>
      </p:pic>
      <p:sp>
        <p:nvSpPr>
          <p:cNvPr id="9" name="Title 1">
            <a:extLst>
              <a:ext uri="{FF2B5EF4-FFF2-40B4-BE49-F238E27FC236}">
                <a16:creationId xmlns:a16="http://schemas.microsoft.com/office/drawing/2014/main" id="{32BA48A8-F4AD-80B2-C224-922A1938F620}"/>
              </a:ext>
            </a:extLst>
          </p:cNvPr>
          <p:cNvSpPr txBox="1">
            <a:spLocks/>
          </p:cNvSpPr>
          <p:nvPr/>
        </p:nvSpPr>
        <p:spPr>
          <a:xfrm>
            <a:off x="685800" y="393405"/>
            <a:ext cx="7772400" cy="724829"/>
          </a:xfrm>
          <a:prstGeom prst="rect">
            <a:avLst/>
          </a:prstGeom>
        </p:spPr>
        <p:txBody>
          <a:bodyPr/>
          <a:lstStyle>
            <a:lvl1pPr algn="ctr" rtl="0" eaLnBrk="1" fontAlgn="base" hangingPunct="1">
              <a:spcBef>
                <a:spcPct val="0"/>
              </a:spcBef>
              <a:spcAft>
                <a:spcPct val="0"/>
              </a:spcAft>
              <a:defRPr kumimoji="1" sz="3300" b="1" kern="1200">
                <a:solidFill>
                  <a:schemeClr val="tx2"/>
                </a:solidFill>
                <a:latin typeface="+mj-lt"/>
                <a:ea typeface="+mj-ea"/>
                <a:cs typeface="+mj-cs"/>
              </a:defRPr>
            </a:lvl1pPr>
            <a:lvl2pPr algn="ctr" rtl="0" eaLnBrk="1" fontAlgn="base" hangingPunct="1">
              <a:spcBef>
                <a:spcPct val="0"/>
              </a:spcBef>
              <a:spcAft>
                <a:spcPct val="0"/>
              </a:spcAft>
              <a:defRPr kumimoji="1" sz="3300" b="1">
                <a:solidFill>
                  <a:schemeClr val="tx2"/>
                </a:solidFill>
                <a:latin typeface="Helvetica" panose="020B0604020202020204" pitchFamily="34" charset="0"/>
                <a:ea typeface="ＭＳ Ｐゴシック" panose="020B0600070205080204" pitchFamily="34" charset="-128"/>
              </a:defRPr>
            </a:lvl2pPr>
            <a:lvl3pPr algn="ctr" rtl="0" eaLnBrk="1" fontAlgn="base" hangingPunct="1">
              <a:spcBef>
                <a:spcPct val="0"/>
              </a:spcBef>
              <a:spcAft>
                <a:spcPct val="0"/>
              </a:spcAft>
              <a:defRPr kumimoji="1" sz="3300" b="1">
                <a:solidFill>
                  <a:schemeClr val="tx2"/>
                </a:solidFill>
                <a:latin typeface="Helvetica" panose="020B0604020202020204" pitchFamily="34" charset="0"/>
                <a:ea typeface="ＭＳ Ｐゴシック" panose="020B0600070205080204" pitchFamily="34" charset="-128"/>
              </a:defRPr>
            </a:lvl3pPr>
            <a:lvl4pPr algn="ctr" rtl="0" eaLnBrk="1" fontAlgn="base" hangingPunct="1">
              <a:spcBef>
                <a:spcPct val="0"/>
              </a:spcBef>
              <a:spcAft>
                <a:spcPct val="0"/>
              </a:spcAft>
              <a:defRPr kumimoji="1" sz="3300" b="1">
                <a:solidFill>
                  <a:schemeClr val="tx2"/>
                </a:solidFill>
                <a:latin typeface="Helvetica" panose="020B0604020202020204" pitchFamily="34" charset="0"/>
                <a:ea typeface="ＭＳ Ｐゴシック" panose="020B0600070205080204" pitchFamily="34" charset="-128"/>
              </a:defRPr>
            </a:lvl4pPr>
            <a:lvl5pPr algn="ctr" rtl="0" eaLnBrk="1" fontAlgn="base" hangingPunct="1">
              <a:spcBef>
                <a:spcPct val="0"/>
              </a:spcBef>
              <a:spcAft>
                <a:spcPct val="0"/>
              </a:spcAft>
              <a:defRPr kumimoji="1" sz="3300" b="1">
                <a:solidFill>
                  <a:schemeClr val="tx2"/>
                </a:solidFill>
                <a:latin typeface="Helvetica" panose="020B0604020202020204" pitchFamily="34" charset="0"/>
                <a:ea typeface="ＭＳ Ｐゴシック" panose="020B0600070205080204" pitchFamily="34" charset="-128"/>
              </a:defRPr>
            </a:lvl5pPr>
            <a:lvl6pPr marL="342900" algn="ctr" rtl="0" eaLnBrk="1" fontAlgn="base" hangingPunct="1">
              <a:spcBef>
                <a:spcPct val="0"/>
              </a:spcBef>
              <a:spcAft>
                <a:spcPct val="0"/>
              </a:spcAft>
              <a:defRPr kumimoji="1" sz="3300" b="1">
                <a:solidFill>
                  <a:schemeClr val="tx2"/>
                </a:solidFill>
                <a:latin typeface="Helvetica" panose="020B0604020202020204" pitchFamily="34" charset="0"/>
                <a:ea typeface="ＭＳ Ｐゴシック" panose="020B0600070205080204" pitchFamily="34" charset="-128"/>
              </a:defRPr>
            </a:lvl6pPr>
            <a:lvl7pPr marL="685800" algn="ctr" rtl="0" eaLnBrk="1" fontAlgn="base" hangingPunct="1">
              <a:spcBef>
                <a:spcPct val="0"/>
              </a:spcBef>
              <a:spcAft>
                <a:spcPct val="0"/>
              </a:spcAft>
              <a:defRPr kumimoji="1" sz="3300" b="1">
                <a:solidFill>
                  <a:schemeClr val="tx2"/>
                </a:solidFill>
                <a:latin typeface="Helvetica" panose="020B0604020202020204" pitchFamily="34" charset="0"/>
                <a:ea typeface="ＭＳ Ｐゴシック" panose="020B0600070205080204" pitchFamily="34" charset="-128"/>
              </a:defRPr>
            </a:lvl7pPr>
            <a:lvl8pPr marL="1028700" algn="ctr" rtl="0" eaLnBrk="1" fontAlgn="base" hangingPunct="1">
              <a:spcBef>
                <a:spcPct val="0"/>
              </a:spcBef>
              <a:spcAft>
                <a:spcPct val="0"/>
              </a:spcAft>
              <a:defRPr kumimoji="1" sz="3300" b="1">
                <a:solidFill>
                  <a:schemeClr val="tx2"/>
                </a:solidFill>
                <a:latin typeface="Helvetica" panose="020B0604020202020204" pitchFamily="34" charset="0"/>
                <a:ea typeface="ＭＳ Ｐゴシック" panose="020B0600070205080204" pitchFamily="34" charset="-128"/>
              </a:defRPr>
            </a:lvl8pPr>
            <a:lvl9pPr marL="1371600" algn="ctr" rtl="0" eaLnBrk="1" fontAlgn="base" hangingPunct="1">
              <a:spcBef>
                <a:spcPct val="0"/>
              </a:spcBef>
              <a:spcAft>
                <a:spcPct val="0"/>
              </a:spcAft>
              <a:defRPr kumimoji="1" sz="3300" b="1">
                <a:solidFill>
                  <a:schemeClr val="tx2"/>
                </a:solidFill>
                <a:latin typeface="Helvetica" panose="020B0604020202020204" pitchFamily="34" charset="0"/>
                <a:ea typeface="ＭＳ Ｐゴシック" panose="020B0600070205080204" pitchFamily="34" charset="-128"/>
              </a:defRPr>
            </a:lvl9pPr>
          </a:lstStyle>
          <a:p>
            <a:r>
              <a:rPr lang="en-GB" sz="3600" dirty="0">
                <a:latin typeface="Century Gothic" panose="020B0502020202020204" pitchFamily="34" charset="0"/>
              </a:rPr>
              <a:t>Oxford Owl</a:t>
            </a:r>
          </a:p>
        </p:txBody>
      </p:sp>
    </p:spTree>
    <p:extLst>
      <p:ext uri="{BB962C8B-B14F-4D97-AF65-F5344CB8AC3E}">
        <p14:creationId xmlns:p14="http://schemas.microsoft.com/office/powerpoint/2010/main" val="26778057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A6BC82F-4704-FB5B-508C-1EC0E869BA6F}"/>
              </a:ext>
            </a:extLst>
          </p:cNvPr>
          <p:cNvPicPr>
            <a:picLocks noChangeAspect="1"/>
          </p:cNvPicPr>
          <p:nvPr/>
        </p:nvPicPr>
        <p:blipFill>
          <a:blip r:embed="rId3"/>
          <a:stretch>
            <a:fillRect/>
          </a:stretch>
        </p:blipFill>
        <p:spPr>
          <a:xfrm>
            <a:off x="2135654" y="2655961"/>
            <a:ext cx="6707444" cy="3808634"/>
          </a:xfrm>
          <a:prstGeom prst="rect">
            <a:avLst/>
          </a:prstGeom>
        </p:spPr>
      </p:pic>
      <p:pic>
        <p:nvPicPr>
          <p:cNvPr id="4" name="Picture 3">
            <a:extLst>
              <a:ext uri="{FF2B5EF4-FFF2-40B4-BE49-F238E27FC236}">
                <a16:creationId xmlns:a16="http://schemas.microsoft.com/office/drawing/2014/main" id="{3DE45842-6D5B-D1ED-1DC0-6079F8206A81}"/>
              </a:ext>
            </a:extLst>
          </p:cNvPr>
          <p:cNvPicPr>
            <a:picLocks noChangeAspect="1"/>
          </p:cNvPicPr>
          <p:nvPr/>
        </p:nvPicPr>
        <p:blipFill>
          <a:blip r:embed="rId4"/>
          <a:stretch>
            <a:fillRect/>
          </a:stretch>
        </p:blipFill>
        <p:spPr>
          <a:xfrm>
            <a:off x="300902" y="1346287"/>
            <a:ext cx="3952988" cy="3213991"/>
          </a:xfrm>
          <a:prstGeom prst="rect">
            <a:avLst/>
          </a:prstGeom>
        </p:spPr>
      </p:pic>
      <p:sp>
        <p:nvSpPr>
          <p:cNvPr id="6" name="Title 1">
            <a:extLst>
              <a:ext uri="{FF2B5EF4-FFF2-40B4-BE49-F238E27FC236}">
                <a16:creationId xmlns:a16="http://schemas.microsoft.com/office/drawing/2014/main" id="{F95B1A14-A38C-BC77-5FAE-414EB8378EF6}"/>
              </a:ext>
            </a:extLst>
          </p:cNvPr>
          <p:cNvSpPr txBox="1">
            <a:spLocks/>
          </p:cNvSpPr>
          <p:nvPr/>
        </p:nvSpPr>
        <p:spPr>
          <a:xfrm>
            <a:off x="685800" y="393405"/>
            <a:ext cx="7772400" cy="724829"/>
          </a:xfrm>
          <a:prstGeom prst="rect">
            <a:avLst/>
          </a:prstGeom>
        </p:spPr>
        <p:txBody>
          <a:bodyPr/>
          <a:lstStyle>
            <a:lvl1pPr algn="ctr" rtl="0" eaLnBrk="1" fontAlgn="base" hangingPunct="1">
              <a:spcBef>
                <a:spcPct val="0"/>
              </a:spcBef>
              <a:spcAft>
                <a:spcPct val="0"/>
              </a:spcAft>
              <a:defRPr kumimoji="1" sz="3300" b="1" kern="1200">
                <a:solidFill>
                  <a:schemeClr val="tx2"/>
                </a:solidFill>
                <a:latin typeface="+mj-lt"/>
                <a:ea typeface="+mj-ea"/>
                <a:cs typeface="+mj-cs"/>
              </a:defRPr>
            </a:lvl1pPr>
            <a:lvl2pPr algn="ctr" rtl="0" eaLnBrk="1" fontAlgn="base" hangingPunct="1">
              <a:spcBef>
                <a:spcPct val="0"/>
              </a:spcBef>
              <a:spcAft>
                <a:spcPct val="0"/>
              </a:spcAft>
              <a:defRPr kumimoji="1" sz="3300" b="1">
                <a:solidFill>
                  <a:schemeClr val="tx2"/>
                </a:solidFill>
                <a:latin typeface="Helvetica" panose="020B0604020202020204" pitchFamily="34" charset="0"/>
                <a:ea typeface="ＭＳ Ｐゴシック" panose="020B0600070205080204" pitchFamily="34" charset="-128"/>
              </a:defRPr>
            </a:lvl2pPr>
            <a:lvl3pPr algn="ctr" rtl="0" eaLnBrk="1" fontAlgn="base" hangingPunct="1">
              <a:spcBef>
                <a:spcPct val="0"/>
              </a:spcBef>
              <a:spcAft>
                <a:spcPct val="0"/>
              </a:spcAft>
              <a:defRPr kumimoji="1" sz="3300" b="1">
                <a:solidFill>
                  <a:schemeClr val="tx2"/>
                </a:solidFill>
                <a:latin typeface="Helvetica" panose="020B0604020202020204" pitchFamily="34" charset="0"/>
                <a:ea typeface="ＭＳ Ｐゴシック" panose="020B0600070205080204" pitchFamily="34" charset="-128"/>
              </a:defRPr>
            </a:lvl3pPr>
            <a:lvl4pPr algn="ctr" rtl="0" eaLnBrk="1" fontAlgn="base" hangingPunct="1">
              <a:spcBef>
                <a:spcPct val="0"/>
              </a:spcBef>
              <a:spcAft>
                <a:spcPct val="0"/>
              </a:spcAft>
              <a:defRPr kumimoji="1" sz="3300" b="1">
                <a:solidFill>
                  <a:schemeClr val="tx2"/>
                </a:solidFill>
                <a:latin typeface="Helvetica" panose="020B0604020202020204" pitchFamily="34" charset="0"/>
                <a:ea typeface="ＭＳ Ｐゴシック" panose="020B0600070205080204" pitchFamily="34" charset="-128"/>
              </a:defRPr>
            </a:lvl4pPr>
            <a:lvl5pPr algn="ctr" rtl="0" eaLnBrk="1" fontAlgn="base" hangingPunct="1">
              <a:spcBef>
                <a:spcPct val="0"/>
              </a:spcBef>
              <a:spcAft>
                <a:spcPct val="0"/>
              </a:spcAft>
              <a:defRPr kumimoji="1" sz="3300" b="1">
                <a:solidFill>
                  <a:schemeClr val="tx2"/>
                </a:solidFill>
                <a:latin typeface="Helvetica" panose="020B0604020202020204" pitchFamily="34" charset="0"/>
                <a:ea typeface="ＭＳ Ｐゴシック" panose="020B0600070205080204" pitchFamily="34" charset="-128"/>
              </a:defRPr>
            </a:lvl5pPr>
            <a:lvl6pPr marL="342900" algn="ctr" rtl="0" eaLnBrk="1" fontAlgn="base" hangingPunct="1">
              <a:spcBef>
                <a:spcPct val="0"/>
              </a:spcBef>
              <a:spcAft>
                <a:spcPct val="0"/>
              </a:spcAft>
              <a:defRPr kumimoji="1" sz="3300" b="1">
                <a:solidFill>
                  <a:schemeClr val="tx2"/>
                </a:solidFill>
                <a:latin typeface="Helvetica" panose="020B0604020202020204" pitchFamily="34" charset="0"/>
                <a:ea typeface="ＭＳ Ｐゴシック" panose="020B0600070205080204" pitchFamily="34" charset="-128"/>
              </a:defRPr>
            </a:lvl6pPr>
            <a:lvl7pPr marL="685800" algn="ctr" rtl="0" eaLnBrk="1" fontAlgn="base" hangingPunct="1">
              <a:spcBef>
                <a:spcPct val="0"/>
              </a:spcBef>
              <a:spcAft>
                <a:spcPct val="0"/>
              </a:spcAft>
              <a:defRPr kumimoji="1" sz="3300" b="1">
                <a:solidFill>
                  <a:schemeClr val="tx2"/>
                </a:solidFill>
                <a:latin typeface="Helvetica" panose="020B0604020202020204" pitchFamily="34" charset="0"/>
                <a:ea typeface="ＭＳ Ｐゴシック" panose="020B0600070205080204" pitchFamily="34" charset="-128"/>
              </a:defRPr>
            </a:lvl7pPr>
            <a:lvl8pPr marL="1028700" algn="ctr" rtl="0" eaLnBrk="1" fontAlgn="base" hangingPunct="1">
              <a:spcBef>
                <a:spcPct val="0"/>
              </a:spcBef>
              <a:spcAft>
                <a:spcPct val="0"/>
              </a:spcAft>
              <a:defRPr kumimoji="1" sz="3300" b="1">
                <a:solidFill>
                  <a:schemeClr val="tx2"/>
                </a:solidFill>
                <a:latin typeface="Helvetica" panose="020B0604020202020204" pitchFamily="34" charset="0"/>
                <a:ea typeface="ＭＳ Ｐゴシック" panose="020B0600070205080204" pitchFamily="34" charset="-128"/>
              </a:defRPr>
            </a:lvl8pPr>
            <a:lvl9pPr marL="1371600" algn="ctr" rtl="0" eaLnBrk="1" fontAlgn="base" hangingPunct="1">
              <a:spcBef>
                <a:spcPct val="0"/>
              </a:spcBef>
              <a:spcAft>
                <a:spcPct val="0"/>
              </a:spcAft>
              <a:defRPr kumimoji="1" sz="3300" b="1">
                <a:solidFill>
                  <a:schemeClr val="tx2"/>
                </a:solidFill>
                <a:latin typeface="Helvetica" panose="020B0604020202020204" pitchFamily="34" charset="0"/>
                <a:ea typeface="ＭＳ Ｐゴシック" panose="020B0600070205080204" pitchFamily="34" charset="-128"/>
              </a:defRPr>
            </a:lvl9pPr>
          </a:lstStyle>
          <a:p>
            <a:r>
              <a:rPr lang="en-GB" sz="3600" dirty="0">
                <a:latin typeface="Century Gothic" panose="020B0502020202020204" pitchFamily="34" charset="0"/>
              </a:rPr>
              <a:t>Oxford Owl</a:t>
            </a:r>
          </a:p>
        </p:txBody>
      </p:sp>
    </p:spTree>
    <p:extLst>
      <p:ext uri="{BB962C8B-B14F-4D97-AF65-F5344CB8AC3E}">
        <p14:creationId xmlns:p14="http://schemas.microsoft.com/office/powerpoint/2010/main" val="25145265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4F09760-C6D3-405E-165E-9DB10A3D5790}"/>
              </a:ext>
            </a:extLst>
          </p:cNvPr>
          <p:cNvSpPr txBox="1"/>
          <p:nvPr/>
        </p:nvSpPr>
        <p:spPr>
          <a:xfrm>
            <a:off x="1172497" y="2108708"/>
            <a:ext cx="7285703" cy="646331"/>
          </a:xfrm>
          <a:prstGeom prst="rect">
            <a:avLst/>
          </a:prstGeom>
          <a:noFill/>
        </p:spPr>
        <p:txBody>
          <a:bodyPr wrap="square">
            <a:spAutoFit/>
          </a:bodyPr>
          <a:lstStyle/>
          <a:p>
            <a:r>
              <a:rPr lang="en-GB" sz="3600" b="1" dirty="0">
                <a:solidFill>
                  <a:schemeClr val="accent4"/>
                </a:solidFill>
                <a:latin typeface="Century Gothic" panose="020B0502020202020204" pitchFamily="34" charset="0"/>
                <a:hlinkClick r:id="rId3">
                  <a:extLst>
                    <a:ext uri="{A12FA001-AC4F-418D-AE19-62706E023703}">
                      <ahyp:hlinkClr xmlns:ahyp="http://schemas.microsoft.com/office/drawing/2018/hyperlinkcolor" val="tx"/>
                    </a:ext>
                  </a:extLst>
                </a:hlinkClick>
              </a:rPr>
              <a:t>Parents - Ruth Miskin Literacy</a:t>
            </a:r>
            <a:endParaRPr lang="en-GB" sz="3600" b="1" dirty="0">
              <a:solidFill>
                <a:schemeClr val="accent4"/>
              </a:solidFill>
              <a:latin typeface="Century Gothic" panose="020B0502020202020204" pitchFamily="34" charset="0"/>
            </a:endParaRPr>
          </a:p>
        </p:txBody>
      </p:sp>
      <p:sp>
        <p:nvSpPr>
          <p:cNvPr id="4" name="Title 1">
            <a:extLst>
              <a:ext uri="{FF2B5EF4-FFF2-40B4-BE49-F238E27FC236}">
                <a16:creationId xmlns:a16="http://schemas.microsoft.com/office/drawing/2014/main" id="{59A2CA6F-9DAA-265E-F60F-7D133064E87A}"/>
              </a:ext>
            </a:extLst>
          </p:cNvPr>
          <p:cNvSpPr txBox="1">
            <a:spLocks/>
          </p:cNvSpPr>
          <p:nvPr/>
        </p:nvSpPr>
        <p:spPr>
          <a:xfrm>
            <a:off x="685800" y="393405"/>
            <a:ext cx="7772400" cy="724829"/>
          </a:xfrm>
          <a:prstGeom prst="rect">
            <a:avLst/>
          </a:prstGeom>
        </p:spPr>
        <p:txBody>
          <a:bodyPr/>
          <a:lstStyle>
            <a:lvl1pPr algn="ctr" rtl="0" eaLnBrk="1" fontAlgn="base" hangingPunct="1">
              <a:spcBef>
                <a:spcPct val="0"/>
              </a:spcBef>
              <a:spcAft>
                <a:spcPct val="0"/>
              </a:spcAft>
              <a:defRPr kumimoji="1" sz="3300" b="1" kern="1200">
                <a:solidFill>
                  <a:schemeClr val="tx2"/>
                </a:solidFill>
                <a:latin typeface="+mj-lt"/>
                <a:ea typeface="+mj-ea"/>
                <a:cs typeface="+mj-cs"/>
              </a:defRPr>
            </a:lvl1pPr>
            <a:lvl2pPr algn="ctr" rtl="0" eaLnBrk="1" fontAlgn="base" hangingPunct="1">
              <a:spcBef>
                <a:spcPct val="0"/>
              </a:spcBef>
              <a:spcAft>
                <a:spcPct val="0"/>
              </a:spcAft>
              <a:defRPr kumimoji="1" sz="3300" b="1">
                <a:solidFill>
                  <a:schemeClr val="tx2"/>
                </a:solidFill>
                <a:latin typeface="Helvetica" panose="020B0604020202020204" pitchFamily="34" charset="0"/>
                <a:ea typeface="ＭＳ Ｐゴシック" panose="020B0600070205080204" pitchFamily="34" charset="-128"/>
              </a:defRPr>
            </a:lvl2pPr>
            <a:lvl3pPr algn="ctr" rtl="0" eaLnBrk="1" fontAlgn="base" hangingPunct="1">
              <a:spcBef>
                <a:spcPct val="0"/>
              </a:spcBef>
              <a:spcAft>
                <a:spcPct val="0"/>
              </a:spcAft>
              <a:defRPr kumimoji="1" sz="3300" b="1">
                <a:solidFill>
                  <a:schemeClr val="tx2"/>
                </a:solidFill>
                <a:latin typeface="Helvetica" panose="020B0604020202020204" pitchFamily="34" charset="0"/>
                <a:ea typeface="ＭＳ Ｐゴシック" panose="020B0600070205080204" pitchFamily="34" charset="-128"/>
              </a:defRPr>
            </a:lvl3pPr>
            <a:lvl4pPr algn="ctr" rtl="0" eaLnBrk="1" fontAlgn="base" hangingPunct="1">
              <a:spcBef>
                <a:spcPct val="0"/>
              </a:spcBef>
              <a:spcAft>
                <a:spcPct val="0"/>
              </a:spcAft>
              <a:defRPr kumimoji="1" sz="3300" b="1">
                <a:solidFill>
                  <a:schemeClr val="tx2"/>
                </a:solidFill>
                <a:latin typeface="Helvetica" panose="020B0604020202020204" pitchFamily="34" charset="0"/>
                <a:ea typeface="ＭＳ Ｐゴシック" panose="020B0600070205080204" pitchFamily="34" charset="-128"/>
              </a:defRPr>
            </a:lvl4pPr>
            <a:lvl5pPr algn="ctr" rtl="0" eaLnBrk="1" fontAlgn="base" hangingPunct="1">
              <a:spcBef>
                <a:spcPct val="0"/>
              </a:spcBef>
              <a:spcAft>
                <a:spcPct val="0"/>
              </a:spcAft>
              <a:defRPr kumimoji="1" sz="3300" b="1">
                <a:solidFill>
                  <a:schemeClr val="tx2"/>
                </a:solidFill>
                <a:latin typeface="Helvetica" panose="020B0604020202020204" pitchFamily="34" charset="0"/>
                <a:ea typeface="ＭＳ Ｐゴシック" panose="020B0600070205080204" pitchFamily="34" charset="-128"/>
              </a:defRPr>
            </a:lvl5pPr>
            <a:lvl6pPr marL="342900" algn="ctr" rtl="0" eaLnBrk="1" fontAlgn="base" hangingPunct="1">
              <a:spcBef>
                <a:spcPct val="0"/>
              </a:spcBef>
              <a:spcAft>
                <a:spcPct val="0"/>
              </a:spcAft>
              <a:defRPr kumimoji="1" sz="3300" b="1">
                <a:solidFill>
                  <a:schemeClr val="tx2"/>
                </a:solidFill>
                <a:latin typeface="Helvetica" panose="020B0604020202020204" pitchFamily="34" charset="0"/>
                <a:ea typeface="ＭＳ Ｐゴシック" panose="020B0600070205080204" pitchFamily="34" charset="-128"/>
              </a:defRPr>
            </a:lvl6pPr>
            <a:lvl7pPr marL="685800" algn="ctr" rtl="0" eaLnBrk="1" fontAlgn="base" hangingPunct="1">
              <a:spcBef>
                <a:spcPct val="0"/>
              </a:spcBef>
              <a:spcAft>
                <a:spcPct val="0"/>
              </a:spcAft>
              <a:defRPr kumimoji="1" sz="3300" b="1">
                <a:solidFill>
                  <a:schemeClr val="tx2"/>
                </a:solidFill>
                <a:latin typeface="Helvetica" panose="020B0604020202020204" pitchFamily="34" charset="0"/>
                <a:ea typeface="ＭＳ Ｐゴシック" panose="020B0600070205080204" pitchFamily="34" charset="-128"/>
              </a:defRPr>
            </a:lvl7pPr>
            <a:lvl8pPr marL="1028700" algn="ctr" rtl="0" eaLnBrk="1" fontAlgn="base" hangingPunct="1">
              <a:spcBef>
                <a:spcPct val="0"/>
              </a:spcBef>
              <a:spcAft>
                <a:spcPct val="0"/>
              </a:spcAft>
              <a:defRPr kumimoji="1" sz="3300" b="1">
                <a:solidFill>
                  <a:schemeClr val="tx2"/>
                </a:solidFill>
                <a:latin typeface="Helvetica" panose="020B0604020202020204" pitchFamily="34" charset="0"/>
                <a:ea typeface="ＭＳ Ｐゴシック" panose="020B0600070205080204" pitchFamily="34" charset="-128"/>
              </a:defRPr>
            </a:lvl8pPr>
            <a:lvl9pPr marL="1371600" algn="ctr" rtl="0" eaLnBrk="1" fontAlgn="base" hangingPunct="1">
              <a:spcBef>
                <a:spcPct val="0"/>
              </a:spcBef>
              <a:spcAft>
                <a:spcPct val="0"/>
              </a:spcAft>
              <a:defRPr kumimoji="1" sz="3300" b="1">
                <a:solidFill>
                  <a:schemeClr val="tx2"/>
                </a:solidFill>
                <a:latin typeface="Helvetica" panose="020B0604020202020204" pitchFamily="34" charset="0"/>
                <a:ea typeface="ＭＳ Ｐゴシック" panose="020B0600070205080204" pitchFamily="34" charset="-128"/>
              </a:defRPr>
            </a:lvl9pPr>
          </a:lstStyle>
          <a:p>
            <a:r>
              <a:rPr lang="en-GB" sz="3600" dirty="0">
                <a:latin typeface="Century Gothic" panose="020B0502020202020204" pitchFamily="34" charset="0"/>
              </a:rPr>
              <a:t>Ruth Miskin Website</a:t>
            </a:r>
          </a:p>
        </p:txBody>
      </p:sp>
      <p:pic>
        <p:nvPicPr>
          <p:cNvPr id="6" name="Picture 5">
            <a:extLst>
              <a:ext uri="{FF2B5EF4-FFF2-40B4-BE49-F238E27FC236}">
                <a16:creationId xmlns:a16="http://schemas.microsoft.com/office/drawing/2014/main" id="{9F2CCF41-C989-9428-FCF6-646FED9CE721}"/>
              </a:ext>
            </a:extLst>
          </p:cNvPr>
          <p:cNvPicPr>
            <a:picLocks noChangeAspect="1"/>
          </p:cNvPicPr>
          <p:nvPr/>
        </p:nvPicPr>
        <p:blipFill>
          <a:blip r:embed="rId4"/>
          <a:stretch>
            <a:fillRect/>
          </a:stretch>
        </p:blipFill>
        <p:spPr>
          <a:xfrm>
            <a:off x="1526458" y="3088558"/>
            <a:ext cx="6091084" cy="2987777"/>
          </a:xfrm>
          <a:prstGeom prst="rect">
            <a:avLst/>
          </a:prstGeom>
        </p:spPr>
      </p:pic>
    </p:spTree>
    <p:extLst>
      <p:ext uri="{BB962C8B-B14F-4D97-AF65-F5344CB8AC3E}">
        <p14:creationId xmlns:p14="http://schemas.microsoft.com/office/powerpoint/2010/main" val="2074748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F88D0CD9-4E6D-E390-B6F3-29B8CA218673}"/>
              </a:ext>
            </a:extLst>
          </p:cNvPr>
          <p:cNvSpPr>
            <a:spLocks noGrp="1"/>
          </p:cNvSpPr>
          <p:nvPr>
            <p:ph idx="1"/>
          </p:nvPr>
        </p:nvSpPr>
        <p:spPr>
          <a:xfrm>
            <a:off x="685800" y="462116"/>
            <a:ext cx="7772400" cy="1610139"/>
          </a:xfrm>
        </p:spPr>
        <p:txBody>
          <a:bodyPr/>
          <a:lstStyle/>
          <a:p>
            <a:pPr marL="0" indent="0" algn="ctr">
              <a:buNone/>
            </a:pPr>
            <a:r>
              <a:rPr lang="en-GB" sz="3600" b="1" dirty="0">
                <a:latin typeface="Century Gothic" panose="020B0502020202020204" pitchFamily="34" charset="0"/>
              </a:rPr>
              <a:t>Summary of supports </a:t>
            </a:r>
          </a:p>
        </p:txBody>
      </p:sp>
      <p:sp>
        <p:nvSpPr>
          <p:cNvPr id="3" name="Rectangle 2">
            <a:extLst>
              <a:ext uri="{FF2B5EF4-FFF2-40B4-BE49-F238E27FC236}">
                <a16:creationId xmlns:a16="http://schemas.microsoft.com/office/drawing/2014/main" id="{C85D03A5-2FF2-645B-BF11-70371886D884}"/>
              </a:ext>
            </a:extLst>
          </p:cNvPr>
          <p:cNvSpPr/>
          <p:nvPr/>
        </p:nvSpPr>
        <p:spPr>
          <a:xfrm>
            <a:off x="495300" y="1829101"/>
            <a:ext cx="8153400" cy="4251168"/>
          </a:xfrm>
          <a:prstGeom prst="rect">
            <a:avLst/>
          </a:prstGeom>
          <a:solidFill>
            <a:srgbClr val="CC99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marR="0" lvl="0" indent="-34290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1" lang="en-GB" sz="2400" b="0" i="0" strike="noStrike" kern="1200" cap="none" spc="0" normalizeH="0" baseline="0" noProof="0" dirty="0">
                <a:ln>
                  <a:noFill/>
                </a:ln>
                <a:solidFill>
                  <a:srgbClr val="272776"/>
                </a:solidFill>
                <a:effectLst/>
                <a:uLnTx/>
                <a:uFillTx/>
                <a:latin typeface="Century Gothic" panose="020B0502020202020204" pitchFamily="34" charset="0"/>
                <a:ea typeface="ＭＳ Ｐゴシック"/>
                <a:cs typeface="+mn-cs"/>
              </a:rPr>
              <a:t>Review pure </a:t>
            </a:r>
            <a:r>
              <a:rPr kumimoji="1" lang="en-GB" sz="2400" dirty="0">
                <a:solidFill>
                  <a:srgbClr val="272776"/>
                </a:solidFill>
                <a:latin typeface="Century Gothic" panose="020B0502020202020204" pitchFamily="34" charset="0"/>
                <a:ea typeface="ＭＳ Ｐゴシック"/>
              </a:rPr>
              <a:t>sounds</a:t>
            </a:r>
          </a:p>
          <a:p>
            <a:pPr marL="342900" marR="0" lvl="0" indent="-34290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1" lang="en-GB" sz="2400" b="0" i="0" strike="noStrike" kern="1200" cap="none" spc="0" normalizeH="0" baseline="0" noProof="0" dirty="0">
                <a:ln>
                  <a:noFill/>
                </a:ln>
                <a:solidFill>
                  <a:srgbClr val="272776"/>
                </a:solidFill>
                <a:effectLst/>
                <a:uLnTx/>
                <a:uFillTx/>
                <a:latin typeface="Century Gothic" panose="020B0502020202020204" pitchFamily="34" charset="0"/>
                <a:ea typeface="ＭＳ Ｐゴシック"/>
                <a:cs typeface="+mn-cs"/>
              </a:rPr>
              <a:t>Assisted blending – Fred Talk</a:t>
            </a:r>
          </a:p>
          <a:p>
            <a:pPr marL="342900" marR="0" lvl="0" indent="-34290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1" lang="en-GB" sz="2400" dirty="0">
                <a:solidFill>
                  <a:srgbClr val="272776"/>
                </a:solidFill>
                <a:latin typeface="Century Gothic" panose="020B0502020202020204" pitchFamily="34" charset="0"/>
                <a:ea typeface="ＭＳ Ｐゴシック"/>
              </a:rPr>
              <a:t>Independent Blending – Fred in your Head</a:t>
            </a:r>
          </a:p>
          <a:p>
            <a:pPr marL="342900" marR="0" lvl="0" indent="-34290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1" lang="en-GB" sz="2400" b="0" i="0" strike="noStrike" kern="1200" cap="none" spc="0" normalizeH="0" baseline="0" noProof="0" dirty="0">
                <a:ln>
                  <a:noFill/>
                </a:ln>
                <a:solidFill>
                  <a:srgbClr val="272776"/>
                </a:solidFill>
                <a:effectLst/>
                <a:uLnTx/>
                <a:uFillTx/>
                <a:latin typeface="Century Gothic" panose="020B0502020202020204" pitchFamily="34" charset="0"/>
                <a:ea typeface="ＭＳ Ｐゴシック"/>
                <a:cs typeface="+mn-cs"/>
              </a:rPr>
              <a:t>Finger Spelling – count the sounds</a:t>
            </a:r>
          </a:p>
          <a:p>
            <a:pPr marL="342900" marR="0" lvl="0" indent="-34290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1" lang="en-GB" sz="2400" dirty="0">
                <a:solidFill>
                  <a:srgbClr val="272776"/>
                </a:solidFill>
                <a:latin typeface="Century Gothic" panose="020B0502020202020204" pitchFamily="34" charset="0"/>
                <a:ea typeface="ＭＳ Ｐゴシック"/>
              </a:rPr>
              <a:t>Red words – what’s the tricky bit?</a:t>
            </a:r>
          </a:p>
          <a:p>
            <a:pPr marL="342900" marR="0" lvl="0" indent="-34290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1" lang="en-GB" sz="2400" b="0" i="0" strike="noStrike" kern="1200" cap="none" spc="0" normalizeH="0" baseline="0" noProof="0" dirty="0">
                <a:ln>
                  <a:noFill/>
                </a:ln>
                <a:solidFill>
                  <a:srgbClr val="272776"/>
                </a:solidFill>
                <a:effectLst/>
                <a:uLnTx/>
                <a:uFillTx/>
                <a:latin typeface="Century Gothic" panose="020B0502020202020204" pitchFamily="34" charset="0"/>
                <a:ea typeface="ＭＳ Ｐゴシック"/>
                <a:cs typeface="+mn-cs"/>
              </a:rPr>
              <a:t>Dictate a sentence</a:t>
            </a:r>
          </a:p>
          <a:p>
            <a:pPr marL="342900" marR="0" lvl="0" indent="-34290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1" lang="en-GB" sz="2400" dirty="0">
                <a:solidFill>
                  <a:srgbClr val="272776"/>
                </a:solidFill>
                <a:highlight>
                  <a:srgbClr val="FFFF00"/>
                </a:highlight>
                <a:latin typeface="Century Gothic" panose="020B0502020202020204" pitchFamily="34" charset="0"/>
                <a:ea typeface="ＭＳ Ｐゴシック"/>
              </a:rPr>
              <a:t>Let children read and reread to you</a:t>
            </a:r>
          </a:p>
          <a:p>
            <a:pPr marL="342900" marR="0" lvl="0" indent="-34290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1" lang="en-GB" sz="2400" b="0" i="0" strike="noStrike" kern="1200" cap="none" spc="0" normalizeH="0" baseline="0" noProof="0" dirty="0">
                <a:ln>
                  <a:noFill/>
                </a:ln>
                <a:solidFill>
                  <a:srgbClr val="272776"/>
                </a:solidFill>
                <a:effectLst/>
                <a:highlight>
                  <a:srgbClr val="FFFF00"/>
                </a:highlight>
                <a:uLnTx/>
                <a:uFillTx/>
                <a:latin typeface="Century Gothic" panose="020B0502020202020204" pitchFamily="34" charset="0"/>
                <a:ea typeface="ＭＳ Ｐゴシック"/>
                <a:cs typeface="+mn-cs"/>
              </a:rPr>
              <a:t>Read to them</a:t>
            </a:r>
          </a:p>
          <a:p>
            <a:pPr marL="342900" marR="0" lvl="0" indent="-34290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1" lang="en-GB" sz="2400" dirty="0">
                <a:solidFill>
                  <a:srgbClr val="272776"/>
                </a:solidFill>
                <a:highlight>
                  <a:srgbClr val="FFFF00"/>
                </a:highlight>
                <a:latin typeface="Century Gothic" panose="020B0502020202020204" pitchFamily="34" charset="0"/>
                <a:ea typeface="ＭＳ Ｐゴシック"/>
              </a:rPr>
              <a:t>Don’t overload with literacy homework - strengths</a:t>
            </a:r>
            <a:endParaRPr kumimoji="1" lang="en-GB" sz="2400" b="0" i="0" strike="noStrike" kern="1200" cap="none" spc="0" normalizeH="0" baseline="0" noProof="0" dirty="0">
              <a:ln>
                <a:noFill/>
              </a:ln>
              <a:solidFill>
                <a:srgbClr val="272776"/>
              </a:solidFill>
              <a:effectLst/>
              <a:highlight>
                <a:srgbClr val="FFFF00"/>
              </a:highlight>
              <a:uLnTx/>
              <a:uFillTx/>
              <a:latin typeface="Century Gothic" panose="020B0502020202020204" pitchFamily="34" charset="0"/>
              <a:ea typeface="ＭＳ Ｐゴシック"/>
              <a:cs typeface="+mn-cs"/>
            </a:endParaRPr>
          </a:p>
        </p:txBody>
      </p:sp>
    </p:spTree>
    <p:extLst>
      <p:ext uri="{BB962C8B-B14F-4D97-AF65-F5344CB8AC3E}">
        <p14:creationId xmlns:p14="http://schemas.microsoft.com/office/powerpoint/2010/main" val="23107684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390832" y="-307771"/>
            <a:ext cx="7772400" cy="1295400"/>
          </a:xfrm>
        </p:spPr>
        <p:txBody>
          <a:bodyPr/>
          <a:lstStyle/>
          <a:p>
            <a:r>
              <a:rPr lang="en-GB" sz="3600" dirty="0">
                <a:latin typeface="Century Gothic" panose="020B0502020202020204" pitchFamily="34" charset="0"/>
              </a:rPr>
              <a:t>Making it fun</a:t>
            </a:r>
          </a:p>
        </p:txBody>
      </p:sp>
      <p:sp>
        <p:nvSpPr>
          <p:cNvPr id="3" name="Content Placeholder 2"/>
          <p:cNvSpPr>
            <a:spLocks noGrp="1"/>
          </p:cNvSpPr>
          <p:nvPr>
            <p:ph idx="1"/>
          </p:nvPr>
        </p:nvSpPr>
        <p:spPr>
          <a:xfrm>
            <a:off x="587829" y="1518058"/>
            <a:ext cx="8040189" cy="4563291"/>
          </a:xfrm>
        </p:spPr>
        <p:txBody>
          <a:bodyPr/>
          <a:lstStyle/>
          <a:p>
            <a:r>
              <a:rPr lang="en-GB" dirty="0">
                <a:latin typeface="Century Gothic" panose="020B0502020202020204" pitchFamily="34" charset="0"/>
              </a:rPr>
              <a:t>Swat the sound with fly swatter</a:t>
            </a:r>
          </a:p>
          <a:p>
            <a:r>
              <a:rPr lang="en-GB" dirty="0">
                <a:latin typeface="Century Gothic" panose="020B0502020202020204" pitchFamily="34" charset="0"/>
              </a:rPr>
              <a:t>Throw bean bag at sound</a:t>
            </a:r>
          </a:p>
          <a:p>
            <a:r>
              <a:rPr lang="en-GB" dirty="0">
                <a:latin typeface="Century Gothic" panose="020B0502020202020204" pitchFamily="34" charset="0"/>
              </a:rPr>
              <a:t>Have “rainbow of sounds” on wall – child to run under sound</a:t>
            </a:r>
          </a:p>
          <a:p>
            <a:r>
              <a:rPr lang="en-GB" dirty="0">
                <a:latin typeface="Century Gothic" panose="020B0502020202020204" pitchFamily="34" charset="0"/>
              </a:rPr>
              <a:t>Throw the beach ball - catch side has sound on it</a:t>
            </a:r>
          </a:p>
          <a:p>
            <a:r>
              <a:rPr lang="en-GB" dirty="0">
                <a:latin typeface="Century Gothic" panose="020B0502020202020204" pitchFamily="34" charset="0"/>
              </a:rPr>
              <a:t>ICT e.g., make dice on iPad, Hairy Letters</a:t>
            </a:r>
          </a:p>
          <a:p>
            <a:r>
              <a:rPr lang="en-GB" dirty="0">
                <a:latin typeface="Century Gothic" panose="020B0502020202020204" pitchFamily="34" charset="0"/>
              </a:rPr>
              <a:t>Find the sound – hidden in room / puzzle / whiteboard</a:t>
            </a:r>
          </a:p>
          <a:p>
            <a:r>
              <a:rPr lang="en-GB" dirty="0">
                <a:latin typeface="Century Gothic" panose="020B0502020202020204" pitchFamily="34" charset="0"/>
              </a:rPr>
              <a:t>Game – SWAP, Connect 4, blockbusters</a:t>
            </a:r>
          </a:p>
          <a:p>
            <a:r>
              <a:rPr lang="en-GB" dirty="0">
                <a:latin typeface="Century Gothic" panose="020B0502020202020204" pitchFamily="34" charset="0"/>
              </a:rPr>
              <a:t>Flash card games – e.g., pairs </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90312" y="222658"/>
            <a:ext cx="1237706" cy="1529942"/>
          </a:xfrm>
          <a:prstGeom prst="rect">
            <a:avLst/>
          </a:prstGeom>
        </p:spPr>
      </p:pic>
    </p:spTree>
    <p:extLst>
      <p:ext uri="{BB962C8B-B14F-4D97-AF65-F5344CB8AC3E}">
        <p14:creationId xmlns:p14="http://schemas.microsoft.com/office/powerpoint/2010/main" val="1456297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17713"/>
            <a:ext cx="7772400" cy="627743"/>
          </a:xfrm>
        </p:spPr>
        <p:txBody>
          <a:bodyPr/>
          <a:lstStyle/>
          <a:p>
            <a:r>
              <a:rPr lang="en-GB" sz="3600" dirty="0">
                <a:latin typeface="Century Gothic" panose="020B0502020202020204" pitchFamily="34" charset="0"/>
              </a:rPr>
              <a:t>Making it fun</a:t>
            </a:r>
          </a:p>
        </p:txBody>
      </p:sp>
      <p:pic>
        <p:nvPicPr>
          <p:cNvPr id="6" name="Content Placeholder 5">
            <a:extLst>
              <a:ext uri="{FF2B5EF4-FFF2-40B4-BE49-F238E27FC236}">
                <a16:creationId xmlns:a16="http://schemas.microsoft.com/office/drawing/2014/main" id="{354F0655-FABB-44A7-A3DD-35357FAB7E44}"/>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rot="5400000">
            <a:off x="-298943" y="1865908"/>
            <a:ext cx="4564062" cy="3423046"/>
          </a:xfrm>
        </p:spPr>
      </p:pic>
      <p:pic>
        <p:nvPicPr>
          <p:cNvPr id="9" name="Picture 8">
            <a:extLst>
              <a:ext uri="{FF2B5EF4-FFF2-40B4-BE49-F238E27FC236}">
                <a16:creationId xmlns:a16="http://schemas.microsoft.com/office/drawing/2014/main" id="{F80DF7B7-BCB3-492D-B494-23CA0CCA54C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26840" y="1975258"/>
            <a:ext cx="5638075" cy="3541485"/>
          </a:xfrm>
          <a:prstGeom prst="rect">
            <a:avLst/>
          </a:prstGeom>
        </p:spPr>
      </p:pic>
    </p:spTree>
    <p:extLst>
      <p:ext uri="{BB962C8B-B14F-4D97-AF65-F5344CB8AC3E}">
        <p14:creationId xmlns:p14="http://schemas.microsoft.com/office/powerpoint/2010/main" val="31615891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17713"/>
            <a:ext cx="7772400" cy="627743"/>
          </a:xfrm>
        </p:spPr>
        <p:txBody>
          <a:bodyPr/>
          <a:lstStyle/>
          <a:p>
            <a:r>
              <a:rPr lang="en-GB" sz="3600" dirty="0">
                <a:latin typeface="Century Gothic" panose="020B0502020202020204" pitchFamily="34" charset="0"/>
              </a:rPr>
              <a:t>Making it fun</a:t>
            </a:r>
          </a:p>
        </p:txBody>
      </p:sp>
      <p:pic>
        <p:nvPicPr>
          <p:cNvPr id="7" name="Content Placeholder 6">
            <a:extLst>
              <a:ext uri="{FF2B5EF4-FFF2-40B4-BE49-F238E27FC236}">
                <a16:creationId xmlns:a16="http://schemas.microsoft.com/office/drawing/2014/main" id="{E0F09BAE-45F9-4AE4-9815-045B35EC7EE7}"/>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879600" y="1409700"/>
            <a:ext cx="5384800" cy="4038600"/>
          </a:xfrm>
        </p:spPr>
      </p:pic>
    </p:spTree>
    <p:extLst>
      <p:ext uri="{BB962C8B-B14F-4D97-AF65-F5344CB8AC3E}">
        <p14:creationId xmlns:p14="http://schemas.microsoft.com/office/powerpoint/2010/main" val="176381940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17713"/>
            <a:ext cx="7772400" cy="627743"/>
          </a:xfrm>
        </p:spPr>
        <p:txBody>
          <a:bodyPr/>
          <a:lstStyle/>
          <a:p>
            <a:r>
              <a:rPr lang="en-GB" sz="3600" dirty="0">
                <a:latin typeface="Century Gothic" panose="020B0502020202020204" pitchFamily="34" charset="0"/>
              </a:rPr>
              <a:t>Making it fun</a:t>
            </a:r>
          </a:p>
        </p:txBody>
      </p:sp>
      <p:pic>
        <p:nvPicPr>
          <p:cNvPr id="10" name="Picture 9">
            <a:extLst>
              <a:ext uri="{FF2B5EF4-FFF2-40B4-BE49-F238E27FC236}">
                <a16:creationId xmlns:a16="http://schemas.microsoft.com/office/drawing/2014/main" id="{4863694F-1236-4F55-AF87-94D1C3C7CFB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82057" y="1378857"/>
            <a:ext cx="5979886" cy="4354286"/>
          </a:xfrm>
          <a:prstGeom prst="rect">
            <a:avLst/>
          </a:prstGeom>
        </p:spPr>
      </p:pic>
    </p:spTree>
    <p:extLst>
      <p:ext uri="{BB962C8B-B14F-4D97-AF65-F5344CB8AC3E}">
        <p14:creationId xmlns:p14="http://schemas.microsoft.com/office/powerpoint/2010/main" val="850125599"/>
      </p:ext>
    </p:extLst>
  </p:cSld>
  <p:clrMapOvr>
    <a:masterClrMapping/>
  </p:clrMapOvr>
</p:sld>
</file>

<file path=ppt/theme/theme1.xml><?xml version="1.0" encoding="utf-8"?>
<a:theme xmlns:a="http://schemas.openxmlformats.org/drawingml/2006/main" name="Theme2">
  <a:themeElements>
    <a:clrScheme name="Koi 1">
      <a:dk1>
        <a:srgbClr val="272776"/>
      </a:dk1>
      <a:lt1>
        <a:srgbClr val="F3F1E4"/>
      </a:lt1>
      <a:dk2>
        <a:srgbClr val="272776"/>
      </a:dk2>
      <a:lt2>
        <a:srgbClr val="808080"/>
      </a:lt2>
      <a:accent1>
        <a:srgbClr val="B8CFFB"/>
      </a:accent1>
      <a:accent2>
        <a:srgbClr val="DF8F74"/>
      </a:accent2>
      <a:accent3>
        <a:srgbClr val="F8F7EF"/>
      </a:accent3>
      <a:accent4>
        <a:srgbClr val="202064"/>
      </a:accent4>
      <a:accent5>
        <a:srgbClr val="D8E4FD"/>
      </a:accent5>
      <a:accent6>
        <a:srgbClr val="CA8168"/>
      </a:accent6>
      <a:hlink>
        <a:srgbClr val="7F97C2"/>
      </a:hlink>
      <a:folHlink>
        <a:srgbClr val="8BBE82"/>
      </a:folHlink>
    </a:clrScheme>
    <a:fontScheme name="Koi">
      <a:majorFont>
        <a:latin typeface="Helvetica"/>
        <a:ea typeface="ＭＳ Ｐゴシック"/>
        <a:cs typeface=""/>
      </a:majorFont>
      <a:minorFont>
        <a:latin typeface="Helvetica"/>
        <a:ea typeface="ＭＳ Ｐゴシック"/>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3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34" charset="-128"/>
          </a:defRPr>
        </a:defPPr>
      </a:lstStyle>
    </a:lnDef>
  </a:objectDefaults>
  <a:extraClrSchemeLst>
    <a:extraClrScheme>
      <a:clrScheme name="Koi 1">
        <a:dk1>
          <a:srgbClr val="272776"/>
        </a:dk1>
        <a:lt1>
          <a:srgbClr val="F3F1E4"/>
        </a:lt1>
        <a:dk2>
          <a:srgbClr val="272776"/>
        </a:dk2>
        <a:lt2>
          <a:srgbClr val="808080"/>
        </a:lt2>
        <a:accent1>
          <a:srgbClr val="B8CFFB"/>
        </a:accent1>
        <a:accent2>
          <a:srgbClr val="DF8F74"/>
        </a:accent2>
        <a:accent3>
          <a:srgbClr val="F8F7EF"/>
        </a:accent3>
        <a:accent4>
          <a:srgbClr val="202064"/>
        </a:accent4>
        <a:accent5>
          <a:srgbClr val="D8E4FD"/>
        </a:accent5>
        <a:accent6>
          <a:srgbClr val="CA8168"/>
        </a:accent6>
        <a:hlink>
          <a:srgbClr val="7F97C2"/>
        </a:hlink>
        <a:folHlink>
          <a:srgbClr val="8BBE82"/>
        </a:folHlink>
      </a:clrScheme>
      <a:clrMap bg1="lt1" tx1="dk1" bg2="lt2" tx2="dk2" accent1="accent1" accent2="accent2" accent3="accent3" accent4="accent4" accent5="accent5" accent6="accent6" hlink="hlink" folHlink="folHlink"/>
    </a:extraClrScheme>
    <a:extraClrScheme>
      <a:clrScheme name="Koi 2">
        <a:dk1>
          <a:srgbClr val="272776"/>
        </a:dk1>
        <a:lt1>
          <a:srgbClr val="F3F1E4"/>
        </a:lt1>
        <a:dk2>
          <a:srgbClr val="272776"/>
        </a:dk2>
        <a:lt2>
          <a:srgbClr val="808080"/>
        </a:lt2>
        <a:accent1>
          <a:srgbClr val="99CCFF"/>
        </a:accent1>
        <a:accent2>
          <a:srgbClr val="CCCCFF"/>
        </a:accent2>
        <a:accent3>
          <a:srgbClr val="F8F7EF"/>
        </a:accent3>
        <a:accent4>
          <a:srgbClr val="202064"/>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Theme2" id="{2DA81AED-C8E4-443F-8B3E-299D62F83815}" vid="{CC38B11C-8C49-459A-B16A-B7977400C3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90D86FE5A71D445AC7D9ED4B89B3EBD" ma:contentTypeVersion="31" ma:contentTypeDescription="Create a new document." ma:contentTypeScope="" ma:versionID="eb4fae4b48601b2c7f23c802c196a476">
  <xsd:schema xmlns:xsd="http://www.w3.org/2001/XMLSchema" xmlns:xs="http://www.w3.org/2001/XMLSchema" xmlns:p="http://schemas.microsoft.com/office/2006/metadata/properties" xmlns:ns3="04bb9f70-9938-4bf9-89bf-d4b81a99d37a" xmlns:ns4="f75c5d1e-1af7-499f-ad9a-f7d526bd9f6d" targetNamespace="http://schemas.microsoft.com/office/2006/metadata/properties" ma:root="true" ma:fieldsID="79b3733903858a27bb5366cd5a187934" ns3:_="" ns4:_="">
    <xsd:import namespace="04bb9f70-9938-4bf9-89bf-d4b81a99d37a"/>
    <xsd:import namespace="f75c5d1e-1af7-499f-ad9a-f7d526bd9f6d"/>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NotebookType" minOccurs="0"/>
                <xsd:element ref="ns4:FolderType" minOccurs="0"/>
                <xsd:element ref="ns4:CultureName" minOccurs="0"/>
                <xsd:element ref="ns4:AppVersion" minOccurs="0"/>
                <xsd:element ref="ns4:TeamsChannelId" minOccurs="0"/>
                <xsd:element ref="ns4:Owner" minOccurs="0"/>
                <xsd:element ref="ns4:DefaultSectionNames" minOccurs="0"/>
                <xsd:element ref="ns4:Templates" minOccurs="0"/>
                <xsd:element ref="ns4:Teachers" minOccurs="0"/>
                <xsd:element ref="ns4:Students" minOccurs="0"/>
                <xsd:element ref="ns4:Student_Groups" minOccurs="0"/>
                <xsd:element ref="ns4:Invited_Teachers" minOccurs="0"/>
                <xsd:element ref="ns4:Invited_Students" minOccurs="0"/>
                <xsd:element ref="ns4:Self_Registration_Enabled" minOccurs="0"/>
                <xsd:element ref="ns4:Has_Teacher_Only_SectionGroup" minOccurs="0"/>
                <xsd:element ref="ns4:Is_Collaboration_Space_Locked" minOccurs="0"/>
                <xsd:element ref="ns4:IsNotebookLocked" minOccurs="0"/>
                <xsd:element ref="ns4:MediaServiceAutoTags" minOccurs="0"/>
                <xsd:element ref="ns4:MediaServiceOCR" minOccurs="0"/>
                <xsd:element ref="ns4:MediaServiceDateTaken" minOccurs="0"/>
                <xsd:element ref="ns4:MediaServiceGenerationTime" minOccurs="0"/>
                <xsd:element ref="ns4:MediaServiceEventHashCode" minOccurs="0"/>
                <xsd:element ref="ns4:MediaServiceAutoKeyPoints" minOccurs="0"/>
                <xsd:element ref="ns4:MediaServiceKeyPoints" minOccurs="0"/>
                <xsd:element ref="ns4:MediaServiceLocation" minOccurs="0"/>
                <xsd:element ref="ns4: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bb9f70-9938-4bf9-89bf-d4b81a99d37a"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75c5d1e-1af7-499f-ad9a-f7d526bd9f6d"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NotebookType" ma:index="13" nillable="true" ma:displayName="Notebook Type" ma:internalName="NotebookType">
      <xsd:simpleType>
        <xsd:restriction base="dms:Text"/>
      </xsd:simpleType>
    </xsd:element>
    <xsd:element name="FolderType" ma:index="14" nillable="true" ma:displayName="Folder Type" ma:internalName="FolderType">
      <xsd:simpleType>
        <xsd:restriction base="dms:Text"/>
      </xsd:simpleType>
    </xsd:element>
    <xsd:element name="CultureName" ma:index="15" nillable="true" ma:displayName="Culture Name" ma:internalName="CultureName">
      <xsd:simpleType>
        <xsd:restriction base="dms:Text"/>
      </xsd:simpleType>
    </xsd:element>
    <xsd:element name="AppVersion" ma:index="16" nillable="true" ma:displayName="App Version" ma:internalName="AppVersion">
      <xsd:simpleType>
        <xsd:restriction base="dms:Text"/>
      </xsd:simpleType>
    </xsd:element>
    <xsd:element name="TeamsChannelId" ma:index="17" nillable="true" ma:displayName="Teams Channel Id" ma:internalName="TeamsChannelId">
      <xsd:simpleType>
        <xsd:restriction base="dms:Text"/>
      </xsd:simpleType>
    </xsd:element>
    <xsd:element name="Owner" ma:index="18"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efaultSectionNames" ma:index="19" nillable="true" ma:displayName="Default Section Names" ma:internalName="DefaultSectionNames">
      <xsd:simpleType>
        <xsd:restriction base="dms:Note">
          <xsd:maxLength value="255"/>
        </xsd:restriction>
      </xsd:simpleType>
    </xsd:element>
    <xsd:element name="Templates" ma:index="20" nillable="true" ma:displayName="Templates" ma:internalName="Templates">
      <xsd:simpleType>
        <xsd:restriction base="dms:Note">
          <xsd:maxLength value="255"/>
        </xsd:restriction>
      </xsd:simpleType>
    </xsd:element>
    <xsd:element name="Teachers" ma:index="21" nillable="true" ma:displayName="Teachers" ma:internalName="Tea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s" ma:index="22" nillable="true" ma:displayName="Students" ma:internalName="Stu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_Groups" ma:index="23" nillable="true" ma:displayName="Student Groups" ma:internalName="Student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Invited_Teachers" ma:index="24" nillable="true" ma:displayName="Invited Teachers" ma:internalName="Invited_Teachers">
      <xsd:simpleType>
        <xsd:restriction base="dms:Note">
          <xsd:maxLength value="255"/>
        </xsd:restriction>
      </xsd:simpleType>
    </xsd:element>
    <xsd:element name="Invited_Students" ma:index="25" nillable="true" ma:displayName="Invited Students" ma:internalName="Invited_Students">
      <xsd:simpleType>
        <xsd:restriction base="dms:Note">
          <xsd:maxLength value="255"/>
        </xsd:restriction>
      </xsd:simpleType>
    </xsd:element>
    <xsd:element name="Self_Registration_Enabled" ma:index="26" nillable="true" ma:displayName="Self Registration Enabled" ma:internalName="Self_Registration_Enabled">
      <xsd:simpleType>
        <xsd:restriction base="dms:Boolean"/>
      </xsd:simpleType>
    </xsd:element>
    <xsd:element name="Has_Teacher_Only_SectionGroup" ma:index="27" nillable="true" ma:displayName="Has Teacher Only SectionGroup" ma:internalName="Has_Teacher_Only_SectionGroup">
      <xsd:simpleType>
        <xsd:restriction base="dms:Boolean"/>
      </xsd:simpleType>
    </xsd:element>
    <xsd:element name="Is_Collaboration_Space_Locked" ma:index="28" nillable="true" ma:displayName="Is Collaboration Space Locked" ma:internalName="Is_Collaboration_Space_Locked">
      <xsd:simpleType>
        <xsd:restriction base="dms:Boolean"/>
      </xsd:simpleType>
    </xsd:element>
    <xsd:element name="IsNotebookLocked" ma:index="29" nillable="true" ma:displayName="Is Notebook Locked" ma:internalName="IsNotebookLocked">
      <xsd:simpleType>
        <xsd:restriction base="dms:Boolean"/>
      </xsd:simpleType>
    </xsd:element>
    <xsd:element name="MediaServiceAutoTags" ma:index="30" nillable="true" ma:displayName="Tags" ma:internalName="MediaServiceAutoTags" ma:readOnly="true">
      <xsd:simpleType>
        <xsd:restriction base="dms:Text"/>
      </xsd:simpleType>
    </xsd:element>
    <xsd:element name="MediaServiceOCR" ma:index="31" nillable="true" ma:displayName="Extracted Text" ma:internalName="MediaServiceOCR" ma:readOnly="true">
      <xsd:simpleType>
        <xsd:restriction base="dms:Note">
          <xsd:maxLength value="255"/>
        </xsd:restriction>
      </xsd:simpleType>
    </xsd:element>
    <xsd:element name="MediaServiceDateTaken" ma:index="32" nillable="true" ma:displayName="MediaServiceDateTaken" ma:hidden="true" ma:internalName="MediaServiceDateTaken" ma:readOnly="true">
      <xsd:simpleType>
        <xsd:restriction base="dms:Text"/>
      </xsd:simpleType>
    </xsd:element>
    <xsd:element name="MediaServiceGenerationTime" ma:index="33" nillable="true" ma:displayName="MediaServiceGenerationTime" ma:hidden="true" ma:internalName="MediaServiceGenerationTime" ma:readOnly="true">
      <xsd:simpleType>
        <xsd:restriction base="dms:Text"/>
      </xsd:simpleType>
    </xsd:element>
    <xsd:element name="MediaServiceEventHashCode" ma:index="34" nillable="true" ma:displayName="MediaServiceEventHashCode" ma:hidden="true" ma:internalName="MediaServiceEventHashCode" ma:readOnly="true">
      <xsd:simpleType>
        <xsd:restriction base="dms:Text"/>
      </xsd:simpleType>
    </xsd:element>
    <xsd:element name="MediaServiceAutoKeyPoints" ma:index="35" nillable="true" ma:displayName="MediaServiceAutoKeyPoints" ma:hidden="true" ma:internalName="MediaServiceAutoKeyPoints" ma:readOnly="true">
      <xsd:simpleType>
        <xsd:restriction base="dms:Note"/>
      </xsd:simpleType>
    </xsd:element>
    <xsd:element name="MediaServiceKeyPoints" ma:index="36" nillable="true" ma:displayName="KeyPoints" ma:internalName="MediaServiceKeyPoints" ma:readOnly="true">
      <xsd:simpleType>
        <xsd:restriction base="dms:Note">
          <xsd:maxLength value="255"/>
        </xsd:restriction>
      </xsd:simpleType>
    </xsd:element>
    <xsd:element name="MediaServiceLocation" ma:index="37" nillable="true" ma:displayName="Location" ma:internalName="MediaServiceLocation" ma:readOnly="true">
      <xsd:simpleType>
        <xsd:restriction base="dms:Text"/>
      </xsd:simpleType>
    </xsd:element>
    <xsd:element name="MediaLengthInSeconds" ma:index="38"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CultureName xmlns="f75c5d1e-1af7-499f-ad9a-f7d526bd9f6d" xsi:nil="true"/>
    <Students xmlns="f75c5d1e-1af7-499f-ad9a-f7d526bd9f6d">
      <UserInfo>
        <DisplayName/>
        <AccountId xsi:nil="true"/>
        <AccountType/>
      </UserInfo>
    </Students>
    <Student_Groups xmlns="f75c5d1e-1af7-499f-ad9a-f7d526bd9f6d">
      <UserInfo>
        <DisplayName/>
        <AccountId xsi:nil="true"/>
        <AccountType/>
      </UserInfo>
    </Student_Groups>
    <Self_Registration_Enabled xmlns="f75c5d1e-1af7-499f-ad9a-f7d526bd9f6d" xsi:nil="true"/>
    <TeamsChannelId xmlns="f75c5d1e-1af7-499f-ad9a-f7d526bd9f6d" xsi:nil="true"/>
    <Invited_Students xmlns="f75c5d1e-1af7-499f-ad9a-f7d526bd9f6d" xsi:nil="true"/>
    <Has_Teacher_Only_SectionGroup xmlns="f75c5d1e-1af7-499f-ad9a-f7d526bd9f6d" xsi:nil="true"/>
    <AppVersion xmlns="f75c5d1e-1af7-499f-ad9a-f7d526bd9f6d" xsi:nil="true"/>
    <Owner xmlns="f75c5d1e-1af7-499f-ad9a-f7d526bd9f6d">
      <UserInfo>
        <DisplayName/>
        <AccountId xsi:nil="true"/>
        <AccountType/>
      </UserInfo>
    </Owner>
    <NotebookType xmlns="f75c5d1e-1af7-499f-ad9a-f7d526bd9f6d" xsi:nil="true"/>
    <Is_Collaboration_Space_Locked xmlns="f75c5d1e-1af7-499f-ad9a-f7d526bd9f6d" xsi:nil="true"/>
    <FolderType xmlns="f75c5d1e-1af7-499f-ad9a-f7d526bd9f6d" xsi:nil="true"/>
    <Teachers xmlns="f75c5d1e-1af7-499f-ad9a-f7d526bd9f6d">
      <UserInfo>
        <DisplayName/>
        <AccountId xsi:nil="true"/>
        <AccountType/>
      </UserInfo>
    </Teachers>
    <Templates xmlns="f75c5d1e-1af7-499f-ad9a-f7d526bd9f6d" xsi:nil="true"/>
    <DefaultSectionNames xmlns="f75c5d1e-1af7-499f-ad9a-f7d526bd9f6d" xsi:nil="true"/>
    <Invited_Teachers xmlns="f75c5d1e-1af7-499f-ad9a-f7d526bd9f6d" xsi:nil="true"/>
    <IsNotebookLocked xmlns="f75c5d1e-1af7-499f-ad9a-f7d526bd9f6d" xsi:nil="true"/>
  </documentManagement>
</p:properties>
</file>

<file path=customXml/itemProps1.xml><?xml version="1.0" encoding="utf-8"?>
<ds:datastoreItem xmlns:ds="http://schemas.openxmlformats.org/officeDocument/2006/customXml" ds:itemID="{11DFC2C6-ABBE-4C6F-9BD5-75C5CCF5086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4bb9f70-9938-4bf9-89bf-d4b81a99d37a"/>
    <ds:schemaRef ds:uri="f75c5d1e-1af7-499f-ad9a-f7d526bd9f6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3611A52-8F02-4D85-9B6E-689C1BA1B71E}">
  <ds:schemaRefs>
    <ds:schemaRef ds:uri="http://schemas.microsoft.com/sharepoint/v3/contenttype/forms"/>
  </ds:schemaRefs>
</ds:datastoreItem>
</file>

<file path=customXml/itemProps3.xml><?xml version="1.0" encoding="utf-8"?>
<ds:datastoreItem xmlns:ds="http://schemas.openxmlformats.org/officeDocument/2006/customXml" ds:itemID="{64BEE942-E778-44E5-AB32-66B81ACDA6E7}">
  <ds:schemaRefs>
    <ds:schemaRef ds:uri="http://schemas.microsoft.com/office/infopath/2007/PartnerControls"/>
    <ds:schemaRef ds:uri="04bb9f70-9938-4bf9-89bf-d4b81a99d37a"/>
    <ds:schemaRef ds:uri="http://purl.org/dc/terms/"/>
    <ds:schemaRef ds:uri="http://schemas.microsoft.com/office/2006/metadata/properties"/>
    <ds:schemaRef ds:uri="http://schemas.microsoft.com/office/2006/documentManagement/types"/>
    <ds:schemaRef ds:uri="http://purl.org/dc/dcmitype/"/>
    <ds:schemaRef ds:uri="http://purl.org/dc/elements/1.1/"/>
    <ds:schemaRef ds:uri="http://schemas.openxmlformats.org/package/2006/metadata/core-properties"/>
    <ds:schemaRef ds:uri="http://www.w3.org/XML/1998/namespace"/>
    <ds:schemaRef ds:uri="f75c5d1e-1af7-499f-ad9a-f7d526bd9f6d"/>
  </ds:schemaRefs>
</ds:datastoreItem>
</file>

<file path=docProps/app.xml><?xml version="1.0" encoding="utf-8"?>
<Properties xmlns="http://schemas.openxmlformats.org/officeDocument/2006/extended-properties" xmlns:vt="http://schemas.openxmlformats.org/officeDocument/2006/docPropsVTypes">
  <Template>Slice</Template>
  <TotalTime>9335</TotalTime>
  <Words>2591</Words>
  <Application>Microsoft Office PowerPoint</Application>
  <PresentationFormat>On-screen Show (4:3)</PresentationFormat>
  <Paragraphs>487</Paragraphs>
  <Slides>37</Slides>
  <Notes>36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37</vt:i4>
      </vt:variant>
    </vt:vector>
  </HeadingPairs>
  <TitlesOfParts>
    <vt:vector size="45" baseType="lpstr">
      <vt:lpstr>Arial</vt:lpstr>
      <vt:lpstr>Calibri</vt:lpstr>
      <vt:lpstr>Century Gothic</vt:lpstr>
      <vt:lpstr>Comic Sans MS</vt:lpstr>
      <vt:lpstr>Helvetica</vt:lpstr>
      <vt:lpstr>Times</vt:lpstr>
      <vt:lpstr>Wingdings</vt:lpstr>
      <vt:lpstr>Theme2</vt:lpstr>
      <vt:lpstr>Read Write Inc   Parents’ Information session </vt:lpstr>
      <vt:lpstr>Where are you starting from?</vt:lpstr>
      <vt:lpstr>Aims</vt:lpstr>
      <vt:lpstr>Aim:</vt:lpstr>
      <vt:lpstr>PowerPoint Presentation</vt:lpstr>
      <vt:lpstr>Ruth Miskin’s Read Write Inc</vt:lpstr>
      <vt:lpstr>Aim:</vt:lpstr>
      <vt:lpstr>Phonics</vt:lpstr>
      <vt:lpstr>Phonics</vt:lpstr>
      <vt:lpstr>Simple Speed Sounds Chart</vt:lpstr>
      <vt:lpstr>  Complex Speed Sound Chart</vt:lpstr>
      <vt:lpstr>Order of teaching Set 1 2 3 sounds</vt:lpstr>
      <vt:lpstr>How to teach children to read and write initial sounds</vt:lpstr>
      <vt:lpstr>Aims</vt:lpstr>
      <vt:lpstr>PowerPoint Presentation</vt:lpstr>
      <vt:lpstr>Aims</vt:lpstr>
      <vt:lpstr>Assisted Blending</vt:lpstr>
      <vt:lpstr>Independent Blending</vt:lpstr>
      <vt:lpstr>PowerPoint Presentation</vt:lpstr>
      <vt:lpstr>PowerPoint Presentation</vt:lpstr>
      <vt:lpstr>Aims</vt:lpstr>
      <vt:lpstr>  </vt:lpstr>
      <vt:lpstr>Sound Fingers</vt:lpstr>
      <vt:lpstr>  Grapheme Marking</vt:lpstr>
      <vt:lpstr>Sound Fingers &amp; Grapheme Marking</vt:lpstr>
      <vt:lpstr>Support for Writing - Hold a sentence</vt:lpstr>
      <vt:lpstr>Red Words</vt:lpstr>
      <vt:lpstr>Red Words</vt:lpstr>
      <vt:lpstr>Aims</vt:lpstr>
      <vt:lpstr>PowerPoint Presentation</vt:lpstr>
      <vt:lpstr>PowerPoint Presentation</vt:lpstr>
      <vt:lpstr>PowerPoint Presentation</vt:lpstr>
      <vt:lpstr>PowerPoint Presentation</vt:lpstr>
      <vt:lpstr>Making it fun</vt:lpstr>
      <vt:lpstr>Making it fun</vt:lpstr>
      <vt:lpstr>Making it fun</vt:lpstr>
      <vt:lpstr>Making it fun</vt:lpstr>
    </vt:vector>
  </TitlesOfParts>
  <Company>City of Edinburgh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Read Write Inc Hot Listing</dc:title>
  <dc:creator>Hilary Aitken</dc:creator>
  <cp:lastModifiedBy>Jude Durnan</cp:lastModifiedBy>
  <cp:revision>440</cp:revision>
  <cp:lastPrinted>2019-03-11T09:37:32Z</cp:lastPrinted>
  <dcterms:created xsi:type="dcterms:W3CDTF">2015-01-08T14:31:23Z</dcterms:created>
  <dcterms:modified xsi:type="dcterms:W3CDTF">2023-11-29T13:31:43Z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0x010100D90D86FE5A71D445AC7D9ED4B89B3EBD</vt:lpwstr>
  </property>
</Properties>
</file>